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816" r:id="rId3"/>
  </p:sldMasterIdLst>
  <p:notesMasterIdLst>
    <p:notesMasterId r:id="rId26"/>
  </p:notesMasterIdLst>
  <p:sldIdLst>
    <p:sldId id="304" r:id="rId4"/>
    <p:sldId id="257" r:id="rId5"/>
    <p:sldId id="275" r:id="rId6"/>
    <p:sldId id="324" r:id="rId7"/>
    <p:sldId id="383" r:id="rId8"/>
    <p:sldId id="384" r:id="rId9"/>
    <p:sldId id="390" r:id="rId10"/>
    <p:sldId id="310" r:id="rId11"/>
    <p:sldId id="379" r:id="rId12"/>
    <p:sldId id="391" r:id="rId13"/>
    <p:sldId id="381" r:id="rId14"/>
    <p:sldId id="392" r:id="rId15"/>
    <p:sldId id="382" r:id="rId16"/>
    <p:sldId id="400" r:id="rId17"/>
    <p:sldId id="399" r:id="rId18"/>
    <p:sldId id="401" r:id="rId19"/>
    <p:sldId id="372" r:id="rId20"/>
    <p:sldId id="396" r:id="rId21"/>
    <p:sldId id="374" r:id="rId22"/>
    <p:sldId id="403" r:id="rId23"/>
    <p:sldId id="406" r:id="rId24"/>
    <p:sldId id="296" r:id="rId25"/>
  </p:sldIdLst>
  <p:sldSz cx="9144000" cy="6858000" type="screen4x3"/>
  <p:notesSz cx="6858000" cy="97234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ter Lunkenheimer" initials="P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9900"/>
    <a:srgbClr val="3333CC"/>
    <a:srgbClr val="C0C0C0"/>
    <a:srgbClr val="FF00FF"/>
    <a:srgbClr val="FF8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2" autoAdjust="0"/>
    <p:restoredTop sz="94693" autoAdjust="0"/>
  </p:normalViewPr>
  <p:slideViewPr>
    <p:cSldViewPr>
      <p:cViewPr varScale="1">
        <p:scale>
          <a:sx n="97" d="100"/>
          <a:sy n="97" d="100"/>
        </p:scale>
        <p:origin x="-53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004" cy="48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defTabSz="914103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3" y="0"/>
            <a:ext cx="2972004" cy="48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 defTabSz="914103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8538" y="728663"/>
            <a:ext cx="4860925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6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4" y="4618143"/>
            <a:ext cx="5487013" cy="437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236286"/>
            <a:ext cx="2972004" cy="48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defTabSz="914103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6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3" y="9236286"/>
            <a:ext cx="2972004" cy="48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r" defTabSz="914103">
              <a:defRPr sz="1200"/>
            </a:lvl1pPr>
          </a:lstStyle>
          <a:p>
            <a:pPr>
              <a:defRPr/>
            </a:pPr>
            <a:fld id="{DE841E24-EA10-4E0F-AD78-6747F03E4E9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196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907B1-B46E-476E-80D6-7230ADD7411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6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C5B7D-A263-4C4A-8429-7E496AC9CAA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7296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59AD3-CE40-4137-ADC4-33E8218EA31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664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05472623-E9A7-4D78-937C-D6382F4D59F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9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8803A4A-C0C8-4FEA-A7D1-869CF1F2968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445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E068265-55A1-4BFB-B25D-0EB68153937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91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FE2F617-CF63-4AA5-BC06-6A835ECA040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54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0112764-ACE5-4997-8851-C0D0EA1F8F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933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2153EC0-FEE2-44D4-A252-26BA1894A3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6971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3241139-A6FF-422D-B362-68289BF711C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836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D346F1DB-1BE7-4D3B-9908-8CAA81A2386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828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24DFF-C483-46D6-B8B7-7A394AF089F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0557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3660C4A9-EFA1-40C6-9E23-72198AD134F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4356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DBDCDF8-CB59-49EE-BDFB-731D631BC92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80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2C123A1-212D-4F73-B855-4704BC0675F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907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F5D537A8-363F-4088-BE9E-F097C6A1E93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6574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FF5698B1-BFAE-4DFC-AAA3-A6F926402A0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211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BAA982F7-5706-4184-9FFB-412EB3C2DA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9348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58A5E6A6-C71D-416E-89C0-7D99BF7559E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694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F84BB7FF-A666-4717-9DA8-7630C2631B2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806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1869202A-A9FD-4B43-8B04-B37AF0E91B2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3160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353C84EA-7631-4CDB-A3A9-806AD6F275D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33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64694-23E4-4AD5-95FA-121279943C4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299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1023542A-DF29-4D94-9F4D-D79CA5099C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3262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96B861EA-8CFC-46CE-A801-CE22567F15C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0656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81754066-B6A1-4AEB-A073-ACFD2610A3D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6576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fld id="{9090941D-3449-42FB-A051-B5CE9856F3C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60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C348A-DC9D-45EB-A263-6D6F4665026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084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66E3A-3DED-49D8-985C-538FB887321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967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1DCA8-5177-4A75-83DC-95543933636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845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466A6-B909-4797-95CB-F348498A882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128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BEC35-9234-4CD4-A748-3F0AFBF667F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779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5A4D9-2A20-4726-AD6D-44CC5E153EF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342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7E3FF"/>
            </a:gs>
            <a:gs pos="100000">
              <a:srgbClr val="FFFFD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794AAA5-E720-4305-A277-217EE68AF1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7E3FF"/>
            </a:gs>
            <a:gs pos="100000">
              <a:srgbClr val="FFFFD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A5942B24-8314-43D0-8F9A-5AF926C205B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7E3FF"/>
            </a:gs>
            <a:gs pos="100000">
              <a:srgbClr val="FFFFD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A5A05FB5-DEEE-4F8A-A28A-B25DFF79215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1476375" y="636588"/>
            <a:ext cx="6192838" cy="106362"/>
            <a:chOff x="0" y="847"/>
            <a:chExt cx="5760" cy="272"/>
          </a:xfrm>
        </p:grpSpPr>
        <p:sp>
          <p:nvSpPr>
            <p:cNvPr id="27659" name="Line 3"/>
            <p:cNvSpPr>
              <a:spLocks noChangeShapeType="1"/>
            </p:cNvSpPr>
            <p:nvPr/>
          </p:nvSpPr>
          <p:spPr bwMode="auto">
            <a:xfrm>
              <a:off x="0" y="847"/>
              <a:ext cx="576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000" tIns="46800" rIns="90000" bIns="46800">
              <a:spAutoFit/>
            </a:bodyPr>
            <a:lstStyle/>
            <a:p>
              <a:endParaRPr lang="de-DE" dirty="0"/>
            </a:p>
          </p:txBody>
        </p:sp>
        <p:sp>
          <p:nvSpPr>
            <p:cNvPr id="27660" name="Line 4"/>
            <p:cNvSpPr>
              <a:spLocks noChangeShapeType="1"/>
            </p:cNvSpPr>
            <p:nvPr/>
          </p:nvSpPr>
          <p:spPr bwMode="auto">
            <a:xfrm>
              <a:off x="0" y="983"/>
              <a:ext cx="5760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lIns="90000" tIns="46800" rIns="90000" bIns="46800">
              <a:spAutoFit/>
            </a:bodyPr>
            <a:lstStyle/>
            <a:p>
              <a:endParaRPr lang="de-DE" dirty="0"/>
            </a:p>
          </p:txBody>
        </p:sp>
        <p:sp>
          <p:nvSpPr>
            <p:cNvPr id="27661" name="Line 5"/>
            <p:cNvSpPr>
              <a:spLocks noChangeShapeType="1"/>
            </p:cNvSpPr>
            <p:nvPr/>
          </p:nvSpPr>
          <p:spPr bwMode="auto">
            <a:xfrm>
              <a:off x="0" y="1119"/>
              <a:ext cx="576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000" tIns="46800" rIns="90000" bIns="46800">
              <a:spAutoFit/>
            </a:bodyPr>
            <a:lstStyle/>
            <a:p>
              <a:endParaRPr lang="de-DE" dirty="0"/>
            </a:p>
          </p:txBody>
        </p:sp>
      </p:grpSp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2078038" y="2400300"/>
            <a:ext cx="49879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1" dirty="0"/>
              <a:t>Fast dynamics of glass forming liquids</a:t>
            </a:r>
          </a:p>
        </p:txBody>
      </p:sp>
      <p:sp>
        <p:nvSpPr>
          <p:cNvPr id="27652" name="Text Box 8"/>
          <p:cNvSpPr txBox="1">
            <a:spLocks noChangeArrowheads="1"/>
          </p:cNvSpPr>
          <p:nvPr/>
        </p:nvSpPr>
        <p:spPr bwMode="auto">
          <a:xfrm>
            <a:off x="1511300" y="188913"/>
            <a:ext cx="6121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600" b="1" dirty="0"/>
              <a:t>P. </a:t>
            </a:r>
            <a:r>
              <a:rPr lang="de-DE" sz="1600" b="1" dirty="0" err="1"/>
              <a:t>Lunkenheimer</a:t>
            </a:r>
            <a:r>
              <a:rPr lang="de-DE" sz="1600" b="1"/>
              <a:t>, </a:t>
            </a:r>
            <a:r>
              <a:rPr lang="de-DE" sz="1600" b="1" smtClean="0"/>
              <a:t>M</a:t>
            </a:r>
            <a:r>
              <a:rPr lang="de-DE" sz="1600" b="1"/>
              <a:t>. Köhler, S. Kastner, and A. Loidl</a:t>
            </a:r>
          </a:p>
        </p:txBody>
      </p:sp>
      <p:sp>
        <p:nvSpPr>
          <p:cNvPr id="27653" name="Text Box 9"/>
          <p:cNvSpPr txBox="1">
            <a:spLocks noChangeArrowheads="1"/>
          </p:cNvSpPr>
          <p:nvPr/>
        </p:nvSpPr>
        <p:spPr bwMode="auto">
          <a:xfrm>
            <a:off x="1511300" y="765175"/>
            <a:ext cx="6121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 i="1"/>
              <a:t>Center for Electronic Correlations and Magnetism</a:t>
            </a:r>
            <a:r>
              <a:rPr lang="en-US" sz="1600" i="1"/>
              <a:t> </a:t>
            </a:r>
          </a:p>
          <a:p>
            <a:pPr algn="ctr" eaLnBrk="1" hangingPunct="1"/>
            <a:r>
              <a:rPr lang="en-US" sz="1400" i="1"/>
              <a:t>Experimental Physics V, University of Augsburg</a:t>
            </a:r>
            <a:r>
              <a:rPr lang="de-DE" sz="1400" i="1"/>
              <a:t>, Germany</a:t>
            </a:r>
          </a:p>
        </p:txBody>
      </p:sp>
      <p:sp>
        <p:nvSpPr>
          <p:cNvPr id="27654" name="Rectangle 11"/>
          <p:cNvSpPr>
            <a:spLocks noChangeArrowheads="1"/>
          </p:cNvSpPr>
          <p:nvPr/>
        </p:nvSpPr>
        <p:spPr bwMode="auto">
          <a:xfrm>
            <a:off x="1671638" y="2370138"/>
            <a:ext cx="5800725" cy="5540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27655" name="Picture 454" descr="UNIA-Logo-mit-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33375"/>
            <a:ext cx="485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 descr="glass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8" t="11812" r="25618" b="13979"/>
          <a:stretch>
            <a:fillRect/>
          </a:stretch>
        </p:blipFill>
        <p:spPr bwMode="auto">
          <a:xfrm>
            <a:off x="827088" y="388938"/>
            <a:ext cx="534987" cy="59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333375"/>
            <a:ext cx="787400" cy="7286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8" name="Text Box 27"/>
          <p:cNvSpPr txBox="1">
            <a:spLocks noChangeArrowheads="1"/>
          </p:cNvSpPr>
          <p:nvPr/>
        </p:nvSpPr>
        <p:spPr bwMode="auto">
          <a:xfrm>
            <a:off x="1659387" y="4018832"/>
            <a:ext cx="5878338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de-DE" sz="18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Broadband dielectric </a:t>
            </a:r>
            <a:r>
              <a:rPr lang="de-DE" sz="18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response of glass formers</a:t>
            </a:r>
            <a:endParaRPr lang="de-DE" sz="1800">
              <a:solidFill>
                <a:srgbClr val="0000FF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de-DE" sz="18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The fast process of MCT in dielectric spectroscopy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de-DE" sz="18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Glycerol with LiCl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Correlation of  and fast </a:t>
            </a:r>
            <a:r>
              <a:rPr lang="en-US" sz="18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process</a:t>
            </a:r>
            <a:endParaRPr lang="en-US" sz="1800">
              <a:solidFill>
                <a:srgbClr val="0000FF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8"/>
          <p:cNvSpPr txBox="1">
            <a:spLocks noChangeArrowheads="1"/>
          </p:cNvSpPr>
          <p:nvPr/>
        </p:nvSpPr>
        <p:spPr bwMode="auto">
          <a:xfrm>
            <a:off x="572459" y="6581001"/>
            <a:ext cx="79990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M. Köhler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356</a:t>
            </a:r>
            <a:r>
              <a:rPr lang="de-DE" smtClean="0">
                <a:latin typeface="Times New Roman" pitchFamily="18" charset="0"/>
              </a:rPr>
              <a:t>, 529 (2010); S. Kastner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357</a:t>
            </a:r>
            <a:r>
              <a:rPr lang="de-DE" smtClean="0">
                <a:latin typeface="Times New Roman" pitchFamily="18" charset="0"/>
              </a:rPr>
              <a:t>, 510 (2011); M. Köhler, PhD thesis (2010)</a:t>
            </a:r>
            <a:endParaRPr lang="de-DE">
              <a:latin typeface="Times New Roman" pitchFamily="18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48072"/>
            <a:ext cx="4052032" cy="587727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27776" y="115888"/>
            <a:ext cx="7488448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The Fast </a:t>
            </a:r>
            <a:r>
              <a:rPr lang="de-DE" sz="2000" b="1" smtClean="0">
                <a:latin typeface="Trebuchet MS" pitchFamily="34" charset="0"/>
              </a:rPr>
              <a:t>Process in Dielectric Spectroscopy: Recent Results</a:t>
            </a:r>
            <a:endParaRPr lang="de-DE" sz="2000" b="1">
              <a:latin typeface="Trebuchet MS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6910" r="18803" b="6540"/>
          <a:stretch/>
        </p:blipFill>
        <p:spPr>
          <a:xfrm>
            <a:off x="4930945" y="645478"/>
            <a:ext cx="3673503" cy="593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1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285988" y="22057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solidFill>
                  <a:srgbClr val="000000"/>
                </a:solidFill>
                <a:latin typeface="Trebuchet MS" pitchFamily="34" charset="0"/>
              </a:rPr>
              <a:t>The Fast </a:t>
            </a:r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Process: Critical Laws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975" y="5157192"/>
            <a:ext cx="9036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77</a:t>
            </a:r>
            <a:r>
              <a:rPr lang="de-DE">
                <a:latin typeface="Times New Roman" pitchFamily="18" charset="0"/>
              </a:rPr>
              <a:t>, 318 (1996); 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78</a:t>
            </a:r>
            <a:r>
              <a:rPr lang="de-DE">
                <a:latin typeface="Times New Roman" pitchFamily="18" charset="0"/>
              </a:rPr>
              <a:t>, 2995 (1997); U. Schneider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Phys. Rev. E 59, 6924 (1999)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539552" y="5805264"/>
                <a:ext cx="7920880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𝜀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1/2</m:t>
                        </m:r>
                      </m:sup>
                    </m:sSup>
                  </m:oMath>
                </a14:m>
                <a:r>
                  <a:rPr lang="de-DE" sz="180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</m:t>
                        </m:r>
                        <m:d>
                          <m:dPr>
                            <m:ctrlPr>
                              <a:rPr lang="de-DE" sz="1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2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   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𝑝</m:t>
                            </m:r>
                          </m:sub>
                        </m:sSub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=</m:t>
                        </m:r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𝛼</m:t>
                        </m:r>
                      </m:sub>
                    </m:sSub>
                    <m:r>
                      <a:rPr lang="de-DE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805264"/>
                <a:ext cx="7920880" cy="420756"/>
              </a:xfrm>
              <a:prstGeom prst="rect">
                <a:avLst/>
              </a:prstGeom>
              <a:blipFill rotWithShape="1"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r="-1196" b="12870"/>
          <a:stretch/>
        </p:blipFill>
        <p:spPr>
          <a:xfrm>
            <a:off x="1172803" y="1196752"/>
            <a:ext cx="6798394" cy="37871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3895" r="8957" b="-1065"/>
          <a:stretch/>
        </p:blipFill>
        <p:spPr>
          <a:xfrm>
            <a:off x="40476" y="1052735"/>
            <a:ext cx="4663634" cy="35928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2285988" y="148570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solidFill>
                  <a:srgbClr val="000000"/>
                </a:solidFill>
                <a:latin typeface="Trebuchet MS" pitchFamily="34" charset="0"/>
              </a:rPr>
              <a:t>The Fast </a:t>
            </a:r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Process: Critical Laws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5926" y="4759980"/>
            <a:ext cx="7632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Köhler </a:t>
            </a:r>
            <a:r>
              <a:rPr lang="de-DE" i="1">
                <a:latin typeface="Times New Roman" pitchFamily="18" charset="0"/>
              </a:rPr>
              <a:t>et al.,</a:t>
            </a:r>
            <a:r>
              <a:rPr lang="de-DE">
                <a:latin typeface="Times New Roman" pitchFamily="18" charset="0"/>
              </a:rPr>
              <a:t> JNCS </a:t>
            </a:r>
            <a:r>
              <a:rPr lang="de-DE" b="1">
                <a:latin typeface="Times New Roman" pitchFamily="18" charset="0"/>
              </a:rPr>
              <a:t>356</a:t>
            </a:r>
            <a:r>
              <a:rPr lang="de-DE">
                <a:latin typeface="Times New Roman" pitchFamily="18" charset="0"/>
              </a:rPr>
              <a:t>, 529 (</a:t>
            </a:r>
            <a:r>
              <a:rPr lang="de-DE" smtClean="0">
                <a:latin typeface="Times New Roman" pitchFamily="18" charset="0"/>
              </a:rPr>
              <a:t>2010); S. Kastner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357</a:t>
            </a:r>
            <a:r>
              <a:rPr lang="de-DE" smtClean="0">
                <a:latin typeface="Times New Roman" pitchFamily="18" charset="0"/>
              </a:rPr>
              <a:t>, 510 (2011); M. Köhler, PhD thesis (2010)</a:t>
            </a:r>
            <a:endParaRPr lang="de-DE">
              <a:latin typeface="Times New Roman" pitchFamily="18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5" t="7024" r="9310" b="1467"/>
          <a:stretch/>
        </p:blipFill>
        <p:spPr>
          <a:xfrm>
            <a:off x="4587877" y="1052736"/>
            <a:ext cx="4520628" cy="359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11560" y="5509677"/>
                <a:ext cx="7920880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𝜀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1/2</m:t>
                        </m:r>
                      </m:sup>
                    </m:sSup>
                  </m:oMath>
                </a14:m>
                <a:r>
                  <a:rPr lang="de-DE" sz="180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</m:t>
                        </m:r>
                        <m:d>
                          <m:dPr>
                            <m:ctrlPr>
                              <a:rPr lang="de-DE" sz="1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2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𝑎</m:t>
                            </m:r>
                          </m:e>
                        </m:d>
                      </m:sup>
                    </m:sSup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   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𝑝</m:t>
                            </m:r>
                          </m:sub>
                        </m:sSub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=</m:t>
                        </m:r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𝛼</m:t>
                        </m:r>
                      </m:sub>
                    </m:sSub>
                    <m:r>
                      <a:rPr lang="de-DE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09677"/>
                <a:ext cx="7920880" cy="420756"/>
              </a:xfrm>
              <a:prstGeom prst="rect">
                <a:avLst/>
              </a:prstGeom>
              <a:blipFill rotWithShape="1">
                <a:blip r:embed="rId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28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2808288" y="115888"/>
            <a:ext cx="3527425" cy="39687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The Fast Process</a:t>
            </a:r>
          </a:p>
        </p:txBody>
      </p:sp>
      <p:pic>
        <p:nvPicPr>
          <p:cNvPr id="38915" name="Picture 5" descr="PCgoetz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6" b="2"/>
          <a:stretch/>
        </p:blipFill>
        <p:spPr bwMode="auto">
          <a:xfrm>
            <a:off x="539750" y="1789386"/>
            <a:ext cx="3479800" cy="46639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38916" name="Picture 6" descr="PCgoetz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77"/>
          <a:stretch/>
        </p:blipFill>
        <p:spPr bwMode="auto">
          <a:xfrm>
            <a:off x="4627563" y="1789386"/>
            <a:ext cx="4192587" cy="46639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576263" y="620688"/>
            <a:ext cx="799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8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More sophisticated analyses within mode coupling theory:</a:t>
            </a:r>
            <a:endParaRPr lang="de-DE" sz="180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395288" y="1052736"/>
            <a:ext cx="37449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b="1">
                <a:solidFill>
                  <a:srgbClr val="009900"/>
                </a:solidFill>
                <a:latin typeface="Trebuchet MS" pitchFamily="34" charset="0"/>
              </a:rPr>
              <a:t>"</a:t>
            </a:r>
            <a:r>
              <a:rPr lang="de-DE" sz="1400">
                <a:solidFill>
                  <a:srgbClr val="009900"/>
                </a:solidFill>
                <a:latin typeface="Trebuchet MS" pitchFamily="34" charset="0"/>
              </a:rPr>
              <a:t>Two-component schematic" </a:t>
            </a:r>
            <a:br>
              <a:rPr lang="de-DE" sz="1400">
                <a:solidFill>
                  <a:srgbClr val="009900"/>
                </a:solidFill>
                <a:latin typeface="Trebuchet MS" pitchFamily="34" charset="0"/>
              </a:rPr>
            </a:br>
            <a:r>
              <a:rPr lang="de-DE" sz="1400">
                <a:solidFill>
                  <a:srgbClr val="009900"/>
                </a:solidFill>
                <a:latin typeface="Trebuchet MS" pitchFamily="34" charset="0"/>
              </a:rPr>
              <a:t>mode-coupling model:</a:t>
            </a:r>
          </a:p>
        </p:txBody>
      </p:sp>
      <p:sp>
        <p:nvSpPr>
          <p:cNvPr id="38919" name="Text Box 9"/>
          <p:cNvSpPr txBox="1">
            <a:spLocks noChangeArrowheads="1"/>
          </p:cNvSpPr>
          <p:nvPr/>
        </p:nvSpPr>
        <p:spPr bwMode="auto">
          <a:xfrm>
            <a:off x="4859338" y="1138461"/>
            <a:ext cx="37449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400">
                <a:solidFill>
                  <a:srgbClr val="009900"/>
                </a:solidFill>
                <a:latin typeface="Trebuchet MS" pitchFamily="34" charset="0"/>
              </a:rPr>
              <a:t>Dumbbell molecule in hard-sphere liquid:</a:t>
            </a:r>
          </a:p>
        </p:txBody>
      </p:sp>
      <p:sp>
        <p:nvSpPr>
          <p:cNvPr id="38920" name="Text Box 10"/>
          <p:cNvSpPr txBox="1">
            <a:spLocks noChangeArrowheads="1"/>
          </p:cNvSpPr>
          <p:nvPr/>
        </p:nvSpPr>
        <p:spPr bwMode="auto">
          <a:xfrm>
            <a:off x="250825" y="6538738"/>
            <a:ext cx="41052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W. Götze and Th. Voigtmann, PRE </a:t>
            </a:r>
            <a:r>
              <a:rPr lang="de-DE" b="1">
                <a:latin typeface="Times New Roman" pitchFamily="18" charset="0"/>
              </a:rPr>
              <a:t>61</a:t>
            </a:r>
            <a:r>
              <a:rPr lang="de-DE">
                <a:latin typeface="Times New Roman" pitchFamily="18" charset="0"/>
              </a:rPr>
              <a:t>, 4133 (2000)</a:t>
            </a:r>
          </a:p>
        </p:txBody>
      </p:sp>
      <p:sp>
        <p:nvSpPr>
          <p:cNvPr id="38921" name="Text Box 11"/>
          <p:cNvSpPr txBox="1">
            <a:spLocks noChangeArrowheads="1"/>
          </p:cNvSpPr>
          <p:nvPr/>
        </p:nvSpPr>
        <p:spPr bwMode="auto">
          <a:xfrm>
            <a:off x="4427538" y="6538738"/>
            <a:ext cx="4537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W. Götze, A.P. Singh, and Th. Voigtmann, PRE </a:t>
            </a:r>
            <a:r>
              <a:rPr lang="de-DE" b="1">
                <a:latin typeface="Times New Roman" pitchFamily="18" charset="0"/>
              </a:rPr>
              <a:t>61</a:t>
            </a:r>
            <a:r>
              <a:rPr lang="de-DE">
                <a:latin typeface="Times New Roman" pitchFamily="18" charset="0"/>
              </a:rPr>
              <a:t>, 6934 (2000)</a:t>
            </a:r>
          </a:p>
        </p:txBody>
      </p:sp>
      <p:sp>
        <p:nvSpPr>
          <p:cNvPr id="38922" name="Text Box 14"/>
          <p:cNvSpPr txBox="1">
            <a:spLocks noChangeArrowheads="1"/>
          </p:cNvSpPr>
          <p:nvPr/>
        </p:nvSpPr>
        <p:spPr bwMode="auto">
          <a:xfrm>
            <a:off x="5793396" y="3648075"/>
            <a:ext cx="252095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300"/>
              <a:t>dielectric spectroscopy</a:t>
            </a:r>
          </a:p>
        </p:txBody>
      </p:sp>
      <p:sp>
        <p:nvSpPr>
          <p:cNvPr id="38923" name="Text Box 15"/>
          <p:cNvSpPr txBox="1">
            <a:spLocks noChangeArrowheads="1"/>
          </p:cNvSpPr>
          <p:nvPr/>
        </p:nvSpPr>
        <p:spPr bwMode="auto">
          <a:xfrm>
            <a:off x="5760802" y="4293095"/>
            <a:ext cx="20161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300"/>
              <a:t>light scattering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223342" y="1783849"/>
            <a:ext cx="21602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00" smtClean="0"/>
              <a:t>propylene carbonate</a:t>
            </a:r>
            <a:endParaRPr lang="de-DE" sz="1300"/>
          </a:p>
        </p:txBody>
      </p:sp>
      <p:sp>
        <p:nvSpPr>
          <p:cNvPr id="13" name="Textfeld 12"/>
          <p:cNvSpPr txBox="1"/>
          <p:nvPr/>
        </p:nvSpPr>
        <p:spPr>
          <a:xfrm>
            <a:off x="5761060" y="1802722"/>
            <a:ext cx="21602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00" smtClean="0"/>
              <a:t>propylene carbonate</a:t>
            </a:r>
            <a:endParaRPr lang="de-DE" sz="1300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915817" y="3401853"/>
            <a:ext cx="12243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300" smtClean="0"/>
              <a:t>light</a:t>
            </a:r>
          </a:p>
          <a:p>
            <a:pPr eaLnBrk="1" hangingPunct="1">
              <a:spcBef>
                <a:spcPts val="0"/>
              </a:spcBef>
            </a:pPr>
            <a:r>
              <a:rPr lang="de-DE" sz="1300" smtClean="0"/>
              <a:t>scattering</a:t>
            </a:r>
            <a:endParaRPr lang="de-DE" sz="1300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113857" y="4026243"/>
            <a:ext cx="82830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300" smtClean="0"/>
              <a:t>diel.</a:t>
            </a:r>
            <a:br>
              <a:rPr lang="de-DE" sz="1300" smtClean="0"/>
            </a:br>
            <a:r>
              <a:rPr lang="de-DE" sz="1300" smtClean="0"/>
              <a:t>spectr.</a:t>
            </a:r>
            <a:endParaRPr lang="de-DE" sz="13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85988" y="22057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Broadband Spectra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259632" y="6021288"/>
            <a:ext cx="66247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Köhler, P. Lunkenheimer, and A. </a:t>
            </a:r>
            <a:r>
              <a:rPr lang="de-DE" smtClean="0">
                <a:latin typeface="Times New Roman" pitchFamily="18" charset="0"/>
              </a:rPr>
              <a:t>Loidl, </a:t>
            </a:r>
            <a:r>
              <a:rPr lang="fr-FR">
                <a:latin typeface="Times New Roman" pitchFamily="18" charset="0"/>
              </a:rPr>
              <a:t>Eur. Phys. J. E </a:t>
            </a:r>
            <a:r>
              <a:rPr lang="fr-FR" b="1">
                <a:latin typeface="Times New Roman" pitchFamily="18" charset="0"/>
              </a:rPr>
              <a:t>27</a:t>
            </a:r>
            <a:r>
              <a:rPr lang="fr-FR">
                <a:latin typeface="Times New Roman" pitchFamily="18" charset="0"/>
              </a:rPr>
              <a:t>, </a:t>
            </a:r>
            <a:r>
              <a:rPr lang="fr-FR" smtClean="0">
                <a:latin typeface="Times New Roman" pitchFamily="18" charset="0"/>
              </a:rPr>
              <a:t>115 </a:t>
            </a:r>
            <a:r>
              <a:rPr lang="fr-FR">
                <a:latin typeface="Times New Roman" pitchFamily="18" charset="0"/>
              </a:rPr>
              <a:t>(2008)</a:t>
            </a:r>
            <a:r>
              <a:rPr lang="de-DE" smtClean="0">
                <a:latin typeface="Times New Roman" pitchFamily="18" charset="0"/>
              </a:rPr>
              <a:t>; </a:t>
            </a:r>
            <a:br>
              <a:rPr lang="de-DE" smtClean="0">
                <a:latin typeface="Times New Roman" pitchFamily="18" charset="0"/>
              </a:rPr>
            </a:br>
            <a:r>
              <a:rPr lang="de-DE" smtClean="0">
                <a:latin typeface="Times New Roman" pitchFamily="18" charset="0"/>
              </a:rPr>
              <a:t>M</a:t>
            </a:r>
            <a:r>
              <a:rPr lang="de-DE">
                <a:latin typeface="Times New Roman" pitchFamily="18" charset="0"/>
              </a:rPr>
              <a:t>. </a:t>
            </a:r>
            <a:r>
              <a:rPr lang="de-DE" smtClean="0">
                <a:latin typeface="Times New Roman" pitchFamily="18" charset="0"/>
              </a:rPr>
              <a:t>Köhler, P. Lunkenheimer, Y. Goncharov, and A. Loidl, unpublished; M. Köhler, PhD thesis (2010)</a:t>
            </a:r>
            <a:endParaRPr lang="de-DE">
              <a:latin typeface="Times New Roman" pitchFamily="18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8550" r="5243" b="7199"/>
          <a:stretch/>
        </p:blipFill>
        <p:spPr>
          <a:xfrm>
            <a:off x="911459" y="1196752"/>
            <a:ext cx="7321082" cy="46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85988" y="11588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Fast Process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724128" y="2708920"/>
            <a:ext cx="32393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ts val="1800"/>
              </a:spcBef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LiCl addition </a:t>
            </a: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/>
              </a:rPr>
              <a:t></a:t>
            </a:r>
            <a:b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/>
              </a:rPr>
            </a:br>
            <a:r>
              <a:rPr lang="de-DE" sz="1600" smtClean="0">
                <a:solidFill>
                  <a:srgbClr val="FF0000"/>
                </a:solidFill>
                <a:latin typeface="Trebuchet MS" pitchFamily="34" charset="0"/>
                <a:sym typeface="Symbol" pitchFamily="18" charset="2"/>
              </a:rPr>
              <a:t>minimum</a:t>
            </a:r>
            <a:r>
              <a:rPr lang="de-DE" sz="1600" smtClean="0">
                <a:solidFill>
                  <a:srgbClr val="FF0000"/>
                </a:solidFill>
                <a:latin typeface="Trebuchet MS" pitchFamily="34" charset="0"/>
              </a:rPr>
              <a:t> broadens</a:t>
            </a:r>
            <a:endParaRPr lang="de-DE" sz="1600">
              <a:solidFill>
                <a:srgbClr val="FF0000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292080" y="6135687"/>
            <a:ext cx="3744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</a:t>
            </a:r>
            <a:r>
              <a:rPr lang="de-DE" smtClean="0">
                <a:latin typeface="Times New Roman" pitchFamily="18" charset="0"/>
              </a:rPr>
              <a:t>Köhler, P. Lunkenheimer, </a:t>
            </a:r>
            <a:r>
              <a:rPr lang="de-DE">
                <a:latin typeface="Times New Roman" pitchFamily="18" charset="0"/>
              </a:rPr>
              <a:t>Y. </a:t>
            </a:r>
            <a:r>
              <a:rPr lang="de-DE" smtClean="0">
                <a:latin typeface="Times New Roman" pitchFamily="18" charset="0"/>
              </a:rPr>
              <a:t>Goncharov</a:t>
            </a:r>
            <a:r>
              <a:rPr lang="de-DE">
                <a:latin typeface="Times New Roman" pitchFamily="18" charset="0"/>
              </a:rPr>
              <a:t>, and </a:t>
            </a:r>
            <a:r>
              <a:rPr lang="de-DE" smtClean="0">
                <a:latin typeface="Times New Roman" pitchFamily="18" charset="0"/>
              </a:rPr>
              <a:t>A. Loidl, unpublished; M. Köhler, PhD thesis (2010)</a:t>
            </a:r>
            <a:endParaRPr lang="de-DE">
              <a:latin typeface="Times New Roman" pitchFamily="18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6052" r="8521" b="3285"/>
          <a:stretch/>
        </p:blipFill>
        <p:spPr>
          <a:xfrm>
            <a:off x="323529" y="797101"/>
            <a:ext cx="4896544" cy="57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300192" y="2276872"/>
            <a:ext cx="2672696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800"/>
              </a:spcBef>
              <a:buFontTx/>
              <a:buChar char="•"/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Minimum can be well fitted with MCT interpolation formula</a:t>
            </a:r>
          </a:p>
          <a:p>
            <a:pPr eaLnBrk="1" hangingPunct="1">
              <a:spcBef>
                <a:spcPts val="1800"/>
              </a:spcBef>
              <a:buFontTx/>
              <a:buChar char="•"/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LiCl addition </a:t>
            </a: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/>
              </a:rPr>
              <a:t></a:t>
            </a:r>
            <a:b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/>
              </a:rPr>
            </a:br>
            <a:r>
              <a:rPr lang="de-DE" sz="1600" smtClean="0">
                <a:solidFill>
                  <a:srgbClr val="FF0000"/>
                </a:solidFill>
                <a:latin typeface="Trebuchet MS" pitchFamily="34" charset="0"/>
                <a:sym typeface="Symbol" pitchFamily="18" charset="2"/>
              </a:rPr>
              <a:t>system parameter </a:t>
            </a:r>
            <a:r>
              <a:rPr lang="de-DE" sz="160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/>
              </a:rPr>
              <a:t> </a:t>
            </a:r>
            <a:r>
              <a:rPr lang="de-DE" sz="1600" smtClean="0">
                <a:solidFill>
                  <a:srgbClr val="FF0000"/>
                </a:solidFill>
                <a:latin typeface="Trebuchet MS" pitchFamily="34" charset="0"/>
                <a:sym typeface="Symbol" pitchFamily="18" charset="2"/>
              </a:rPr>
              <a:t>increases</a:t>
            </a:r>
            <a:endParaRPr lang="de-DE" sz="1600">
              <a:solidFill>
                <a:srgbClr val="FF0000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-36512" y="6239122"/>
            <a:ext cx="64821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</a:t>
            </a:r>
            <a:r>
              <a:rPr lang="de-DE" smtClean="0">
                <a:latin typeface="Times New Roman" pitchFamily="18" charset="0"/>
              </a:rPr>
              <a:t>Köhler, P. Lunkenheimer, </a:t>
            </a:r>
            <a:r>
              <a:rPr lang="de-DE">
                <a:latin typeface="Times New Roman" pitchFamily="18" charset="0"/>
              </a:rPr>
              <a:t>Y. </a:t>
            </a:r>
            <a:r>
              <a:rPr lang="de-DE" smtClean="0">
                <a:latin typeface="Times New Roman" pitchFamily="18" charset="0"/>
              </a:rPr>
              <a:t>Goncharov</a:t>
            </a:r>
            <a:r>
              <a:rPr lang="de-DE">
                <a:latin typeface="Times New Roman" pitchFamily="18" charset="0"/>
              </a:rPr>
              <a:t>, and </a:t>
            </a:r>
            <a:r>
              <a:rPr lang="de-DE" smtClean="0">
                <a:latin typeface="Times New Roman" pitchFamily="18" charset="0"/>
              </a:rPr>
              <a:t>A. Loidl, unpublished; </a:t>
            </a:r>
            <a:r>
              <a:rPr lang="de-DE">
                <a:latin typeface="Times New Roman" pitchFamily="18" charset="0"/>
              </a:rPr>
              <a:t>M</a:t>
            </a:r>
            <a:r>
              <a:rPr lang="de-DE" smtClean="0">
                <a:latin typeface="Times New Roman" pitchFamily="18" charset="0"/>
              </a:rPr>
              <a:t>. Köhler, PhD thesis (2010)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85988" y="11588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Fast Process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-1904" r="10956" b="-1"/>
          <a:stretch/>
        </p:blipFill>
        <p:spPr>
          <a:xfrm>
            <a:off x="179512" y="891577"/>
            <a:ext cx="6040477" cy="52737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5577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5988" y="22057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Fast Process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15349" y="908720"/>
            <a:ext cx="43924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spcBef>
                <a:spcPts val="1800"/>
              </a:spcBef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MCT parameters</a:t>
            </a:r>
            <a:endParaRPr lang="de-DE" sz="1600" baseline="-25000" smtClean="0">
              <a:solidFill>
                <a:srgbClr val="0000FF"/>
              </a:solidFill>
              <a:latin typeface="Trebuchet MS" pitchFamily="34" charset="0"/>
              <a:sym typeface="Symbol" pitchFamily="18" charset="2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r="19162"/>
          <a:stretch/>
        </p:blipFill>
        <p:spPr>
          <a:xfrm>
            <a:off x="323528" y="1433417"/>
            <a:ext cx="4576130" cy="3754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5004048" y="1916832"/>
                <a:ext cx="4053165" cy="1988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180975" indent="-180975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 eaLnBrk="1" hangingPunct="1">
                  <a:spcBef>
                    <a:spcPts val="1800"/>
                  </a:spcBef>
                  <a:tabLst>
                    <a:tab pos="268288" algn="l"/>
                  </a:tabLst>
                </a:pPr>
                <a:r>
                  <a:rPr lang="de-DE" sz="1600" smtClean="0">
                    <a:solidFill>
                      <a:srgbClr val="0000FF"/>
                    </a:solidFill>
                    <a:ea typeface="Cambria Math"/>
                    <a:sym typeface="Symbol" pitchFamily="18" charset="2"/>
                  </a:rPr>
                  <a:t>	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ea typeface="Cambria Math"/>
                    <a:sym typeface="Symbol" pitchFamily="18" charset="2"/>
                  </a:rPr>
                  <a:t>Minimum broadening </a:t>
                </a: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 pitchFamily="18" charset="2"/>
                  </a:rPr>
                  <a:t>with LiCl addition</a:t>
                </a:r>
              </a:p>
              <a:p>
                <a:pPr marL="0" indent="0" eaLnBrk="1" hangingPunct="1">
                  <a:spcBef>
                    <a:spcPts val="0"/>
                  </a:spcBef>
                  <a:tabLst>
                    <a:tab pos="268288" algn="l"/>
                  </a:tabLst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ea typeface="Cambria Math"/>
                  <a:sym typeface="Symbol"/>
                </a:endParaRPr>
              </a:p>
              <a:p>
                <a:pPr marL="0" indent="0" eaLnBrk="1" hangingPunct="1">
                  <a:spcBef>
                    <a:spcPts val="0"/>
                  </a:spcBef>
                  <a:tabLst>
                    <a:tab pos="268288" algn="l"/>
                  </a:tabLst>
                </a:pP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	Decrease of </a:t>
                </a:r>
                <a:r>
                  <a:rPr lang="de-DE" sz="1600" i="1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a</a:t>
                </a: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 and </a:t>
                </a:r>
                <a:r>
                  <a:rPr lang="de-DE" sz="1600" i="1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b</a:t>
                </a: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 (increase of )</a:t>
                </a:r>
              </a:p>
              <a:p>
                <a:pPr marL="0" indent="0" eaLnBrk="1" hangingPunct="1">
                  <a:spcBef>
                    <a:spcPts val="0"/>
                  </a:spcBef>
                  <a:tabLst>
                    <a:tab pos="268288" algn="l"/>
                  </a:tabLst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ea typeface="Cambria Math"/>
                  <a:sym typeface="Symbol"/>
                </a:endParaRPr>
              </a:p>
              <a:p>
                <a:pPr marL="0" indent="0" eaLnBrk="1" hangingPunct="1">
                  <a:spcBef>
                    <a:spcPts val="0"/>
                  </a:spcBef>
                  <a:tabLst>
                    <a:tab pos="268288" algn="l"/>
                  </a:tabLst>
                </a:pP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	Variation in temperature dependence </a:t>
                </a:r>
                <a:b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</a:b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	of 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ea typeface="Cambria Math"/>
                    <a:sym typeface="Symbol"/>
                  </a:rPr>
                  <a:t> peak</a:t>
                </a: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sym typeface="Symbol"/>
                  </a:rPr>
                  <a:t> via: </a:t>
                </a:r>
              </a:p>
              <a:p>
                <a:pPr marL="0" indent="0" eaLnBrk="1" hangingPunct="1">
                  <a:spcBef>
                    <a:spcPts val="1200"/>
                  </a:spcBef>
                  <a:tabLst>
                    <a:tab pos="268288" algn="l"/>
                  </a:tabLst>
                </a:pPr>
                <a:r>
                  <a:rPr lang="de-DE" sz="1600" smtClean="0">
                    <a:solidFill>
                      <a:srgbClr val="0000FF"/>
                    </a:solidFill>
                    <a:ea typeface="Cambria Math"/>
                    <a:sym typeface="Symbo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6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𝛼</m:t>
                        </m:r>
                      </m:sub>
                    </m:sSub>
                    <m:r>
                      <a:rPr lang="de-DE" sz="16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6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de-DE" sz="1600" smtClean="0">
                    <a:solidFill>
                      <a:srgbClr val="0000FF"/>
                    </a:solidFill>
                    <a:ea typeface="Cambria Math"/>
                    <a:sym typeface="Symbol"/>
                  </a:rPr>
                  <a:t>  and 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𝛾</m:t>
                    </m:r>
                    <m:r>
                      <a:rPr lang="de-DE" sz="16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𝑎</m:t>
                        </m:r>
                      </m:den>
                    </m:f>
                    <m:r>
                      <a:rPr lang="de-DE" sz="16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+</m:t>
                    </m:r>
                    <m:f>
                      <m:fPr>
                        <m:type m:val="skw"/>
                        <m:ctrlP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num>
                      <m:den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  <m:r>
                          <a:rPr lang="de-DE" sz="16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𝑏</m:t>
                        </m:r>
                      </m:den>
                    </m:f>
                  </m:oMath>
                </a14:m>
                <a:endParaRPr lang="de-DE" sz="1600" baseline="-25000" smtClean="0">
                  <a:solidFill>
                    <a:srgbClr val="0000FF"/>
                  </a:solidFill>
                  <a:latin typeface="Trebuchet MS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048" y="1916832"/>
                <a:ext cx="4053165" cy="1988750"/>
              </a:xfrm>
              <a:prstGeom prst="rect">
                <a:avLst/>
              </a:prstGeom>
              <a:blipFill rotWithShape="1">
                <a:blip r:embed="rId3"/>
                <a:stretch>
                  <a:fillRect l="-902" t="-1223" b="-263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5940" y="5362508"/>
            <a:ext cx="6194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</a:t>
            </a:r>
            <a:r>
              <a:rPr lang="de-DE" smtClean="0">
                <a:latin typeface="Times New Roman" pitchFamily="18" charset="0"/>
              </a:rPr>
              <a:t>Köhler, P. Lunkenheimer, </a:t>
            </a:r>
            <a:r>
              <a:rPr lang="de-DE">
                <a:latin typeface="Times New Roman" pitchFamily="18" charset="0"/>
              </a:rPr>
              <a:t>Y. </a:t>
            </a:r>
            <a:r>
              <a:rPr lang="de-DE" smtClean="0">
                <a:latin typeface="Times New Roman" pitchFamily="18" charset="0"/>
              </a:rPr>
              <a:t>Goncharov</a:t>
            </a:r>
            <a:r>
              <a:rPr lang="de-DE">
                <a:latin typeface="Times New Roman" pitchFamily="18" charset="0"/>
              </a:rPr>
              <a:t>, and </a:t>
            </a:r>
            <a:r>
              <a:rPr lang="de-DE" smtClean="0">
                <a:latin typeface="Times New Roman" pitchFamily="18" charset="0"/>
              </a:rPr>
              <a:t>A. Loidl, unpublished; </a:t>
            </a:r>
            <a:br>
              <a:rPr lang="de-DE" smtClean="0">
                <a:latin typeface="Times New Roman" pitchFamily="18" charset="0"/>
              </a:rPr>
            </a:br>
            <a:r>
              <a:rPr lang="de-DE" smtClean="0">
                <a:latin typeface="Times New Roman" pitchFamily="18" charset="0"/>
              </a:rPr>
              <a:t>M. Köhler, PhD thesis (2010)</a:t>
            </a:r>
            <a:endParaRPr lang="de-DE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984431" y="6453336"/>
            <a:ext cx="71751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77</a:t>
            </a:r>
            <a:r>
              <a:rPr lang="de-DE">
                <a:latin typeface="Times New Roman" pitchFamily="18" charset="0"/>
              </a:rPr>
              <a:t>, 318 (1996); M. Köhler, PhD thesis (2010</a:t>
            </a:r>
            <a:r>
              <a:rPr lang="de-DE" smtClean="0">
                <a:latin typeface="Times New Roman" pitchFamily="18" charset="0"/>
              </a:rPr>
              <a:t>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85988" y="11588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Fast Process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831496" y="786190"/>
            <a:ext cx="54810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spcBef>
                <a:spcPts val="1800"/>
              </a:spcBef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Critical laws and determination of </a:t>
            </a:r>
            <a:r>
              <a:rPr lang="de-DE" sz="1600" i="1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T</a:t>
            </a:r>
            <a:r>
              <a:rPr lang="de-DE" sz="1600" i="1" baseline="-250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11560" y="1196752"/>
                <a:ext cx="7920880" cy="407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𝜀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99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1/2</m:t>
                        </m:r>
                      </m:sup>
                    </m:sSup>
                  </m:oMath>
                </a14:m>
                <a:r>
                  <a:rPr lang="de-DE" sz="180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(</m:t>
                        </m:r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2</m:t>
                        </m:r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)</m:t>
                        </m:r>
                      </m:sup>
                    </m:sSup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   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𝑝</m:t>
                        </m:r>
                      </m:sub>
                    </m:sSub>
                    <m:r>
                      <a:rPr lang="de-DE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20880" cy="407419"/>
              </a:xfrm>
              <a:prstGeom prst="rect">
                <a:avLst/>
              </a:prstGeom>
              <a:blipFill rotWithShape="1"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1837" b="3210"/>
          <a:stretch/>
        </p:blipFill>
        <p:spPr>
          <a:xfrm>
            <a:off x="1169876" y="1772816"/>
            <a:ext cx="6804248" cy="46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3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85988" y="11588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LiCl in Glycerol: Correlation </a:t>
            </a:r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  <a:sym typeface="Symbol"/>
              </a:rPr>
              <a:t> / fast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67888" y="4437112"/>
                <a:ext cx="6608225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1200"/>
                  </a:spcBef>
                </a:pPr>
                <a:r>
                  <a:rPr lang="de-DE" sz="1800" smtClean="0">
                    <a:solidFill>
                      <a:srgbClr val="0000FF"/>
                    </a:solidFill>
                    <a:latin typeface="Trebuchet MS" pitchFamily="34" charset="0"/>
                    <a:ea typeface="Cambria Math"/>
                    <a:cs typeface="Arial" charset="0"/>
                    <a:sym typeface="Symbol" pitchFamily="18" charset="2"/>
                  </a:rPr>
                  <a:t>MCT: </a:t>
                </a:r>
                <a:r>
                  <a:rPr lang="de-DE" sz="1800" smtClean="0">
                    <a:solidFill>
                      <a:srgbClr val="0000FF"/>
                    </a:solidFill>
                    <a:ea typeface="Cambria Math"/>
                    <a:cs typeface="Arial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1/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(</m:t>
                        </m:r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2</m:t>
                        </m:r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)</m:t>
                        </m:r>
                      </m:sup>
                    </m:sSup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    </m:t>
                    </m:r>
                    <m:sSub>
                      <m:sSub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𝛼</m:t>
                        </m:r>
                      </m:sub>
                    </m:sSub>
                    <m:r>
                      <a:rPr lang="de-DE" sz="1800" i="1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de-DE" sz="1800" smtClean="0">
                    <a:solidFill>
                      <a:srgbClr val="0000FF"/>
                    </a:solidFill>
                  </a:rPr>
                  <a:t>  </a:t>
                </a:r>
                <a:r>
                  <a:rPr lang="de-DE" sz="1800" smtClean="0">
                    <a:solidFill>
                      <a:srgbClr val="0000FF"/>
                    </a:solidFill>
                    <a:sym typeface="Symbol"/>
                  </a:rPr>
                  <a:t>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r>
                      <a:rPr lang="de-DE" sz="1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de-DE" sz="1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𝜈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𝑏</m:t>
                        </m:r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/(</m:t>
                        </m:r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+</m:t>
                        </m:r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𝑏</m:t>
                        </m:r>
                        <m:r>
                          <a:rPr lang="de-DE" sz="18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) </m:t>
                        </m:r>
                      </m:sup>
                    </m:sSup>
                  </m:oMath>
                </a14:m>
                <a:r>
                  <a:rPr lang="de-DE" sz="1800" smtClean="0">
                    <a:solidFill>
                      <a:srgbClr val="0000FF"/>
                    </a:solidFill>
                    <a:sym typeface="Symbol"/>
                  </a:rPr>
                  <a:t>  </a:t>
                </a:r>
                <a:endParaRPr lang="de-DE" sz="1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888" y="4437112"/>
                <a:ext cx="6608225" cy="380810"/>
              </a:xfrm>
              <a:prstGeom prst="rect">
                <a:avLst/>
              </a:prstGeom>
              <a:blipFill rotWithShape="1">
                <a:blip r:embed="rId2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03984"/>
              </p:ext>
            </p:extLst>
          </p:nvPr>
        </p:nvGraphicFramePr>
        <p:xfrm>
          <a:off x="1619672" y="5085184"/>
          <a:ext cx="3384375" cy="1611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7"/>
                <a:gridCol w="648072"/>
                <a:gridCol w="720080"/>
                <a:gridCol w="864096"/>
              </a:tblGrid>
              <a:tr h="321046">
                <a:tc>
                  <a:txBody>
                    <a:bodyPr/>
                    <a:lstStyle/>
                    <a:p>
                      <a:r>
                        <a:rPr lang="de-DE" sz="1500" i="1" smtClean="0">
                          <a:latin typeface="Trebuchet MS" pitchFamily="34" charset="0"/>
                        </a:rPr>
                        <a:t>mol% LiCl</a:t>
                      </a:r>
                      <a:endParaRPr lang="de-DE" sz="1500" i="1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i="1" smtClean="0">
                          <a:latin typeface="Trebuchet MS" pitchFamily="34" charset="0"/>
                        </a:rPr>
                        <a:t>a</a:t>
                      </a:r>
                      <a:endParaRPr lang="de-DE" sz="1500" i="1">
                        <a:solidFill>
                          <a:srgbClr val="0000FF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i="1" smtClean="0">
                          <a:latin typeface="Trebuchet MS" pitchFamily="34" charset="0"/>
                        </a:rPr>
                        <a:t>b</a:t>
                      </a:r>
                      <a:endParaRPr lang="de-DE" sz="1500" i="1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i="1" smtClean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b/(a+b)</a:t>
                      </a:r>
                      <a:endParaRPr lang="de-DE" sz="1500" i="1">
                        <a:solidFill>
                          <a:srgbClr val="FF0000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327026"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0%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0.325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0.63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0.66</a:t>
                      </a:r>
                      <a:endParaRPr lang="de-DE" sz="1300">
                        <a:solidFill>
                          <a:srgbClr val="FF0000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321046"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4%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0.322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0.62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0.66</a:t>
                      </a:r>
                      <a:endParaRPr lang="de-DE" sz="1300">
                        <a:solidFill>
                          <a:srgbClr val="FF0000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321046"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10%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0.302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0.55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0.65</a:t>
                      </a:r>
                      <a:endParaRPr lang="de-DE" sz="1300">
                        <a:solidFill>
                          <a:srgbClr val="FF0000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321046"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20%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0.284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latin typeface="Trebuchet MS" pitchFamily="34" charset="0"/>
                        </a:rPr>
                        <a:t>0.49</a:t>
                      </a:r>
                      <a:endParaRPr lang="de-DE" sz="130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smtClean="0">
                          <a:solidFill>
                            <a:srgbClr val="FF0000"/>
                          </a:solidFill>
                          <a:latin typeface="Trebuchet MS" pitchFamily="34" charset="0"/>
                        </a:rPr>
                        <a:t>0.63</a:t>
                      </a:r>
                      <a:endParaRPr lang="de-DE" sz="1300">
                        <a:solidFill>
                          <a:srgbClr val="FF0000"/>
                        </a:solidFill>
                        <a:latin typeface="Trebuchet MS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t="13836" b="35598"/>
          <a:stretch/>
        </p:blipFill>
        <p:spPr>
          <a:xfrm>
            <a:off x="2232164" y="764704"/>
            <a:ext cx="4679671" cy="3467819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983760" y="3770858"/>
            <a:ext cx="2160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</a:t>
            </a:r>
            <a:r>
              <a:rPr lang="de-DE" smtClean="0">
                <a:latin typeface="Times New Roman" pitchFamily="18" charset="0"/>
              </a:rPr>
              <a:t>Köhler </a:t>
            </a:r>
            <a:r>
              <a:rPr lang="de-DE" i="1" smtClean="0">
                <a:latin typeface="Times New Roman" pitchFamily="18" charset="0"/>
              </a:rPr>
              <a:t>et al.</a:t>
            </a:r>
            <a:r>
              <a:rPr lang="de-DE" smtClean="0">
                <a:latin typeface="Times New Roman" pitchFamily="18" charset="0"/>
              </a:rPr>
              <a:t>, unpublished; </a:t>
            </a:r>
            <a:br>
              <a:rPr lang="de-DE" smtClean="0">
                <a:latin typeface="Times New Roman" pitchFamily="18" charset="0"/>
              </a:rPr>
            </a:br>
            <a:r>
              <a:rPr lang="de-DE" smtClean="0">
                <a:latin typeface="Times New Roman" pitchFamily="18" charset="0"/>
              </a:rPr>
              <a:t>M. Köhler, PhD thesis (2010)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652120" y="5301208"/>
            <a:ext cx="331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FF0000"/>
                </a:solidFill>
              </a:rPr>
              <a:t>b</a:t>
            </a:r>
            <a:r>
              <a:rPr lang="de-DE" sz="1600" smtClean="0">
                <a:solidFill>
                  <a:srgbClr val="FF0000"/>
                </a:solidFill>
              </a:rPr>
              <a:t>ut: </a:t>
            </a:r>
          </a:p>
          <a:p>
            <a:r>
              <a:rPr lang="de-DE" sz="1600" smtClean="0">
                <a:solidFill>
                  <a:srgbClr val="0000FF"/>
                </a:solidFill>
              </a:rPr>
              <a:t>part of the above data are from below T</a:t>
            </a:r>
            <a:r>
              <a:rPr lang="de-DE" sz="1600" baseline="-25000" smtClean="0">
                <a:solidFill>
                  <a:srgbClr val="0000FF"/>
                </a:solidFill>
              </a:rPr>
              <a:t>c</a:t>
            </a:r>
            <a:r>
              <a:rPr lang="de-DE" sz="1600" smtClean="0">
                <a:solidFill>
                  <a:srgbClr val="0000FF"/>
                </a:solidFill>
              </a:rPr>
              <a:t>!</a:t>
            </a:r>
            <a:endParaRPr lang="de-DE" sz="16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"/>
          <p:cNvSpPr>
            <a:spLocks noChangeArrowheads="1"/>
          </p:cNvSpPr>
          <p:nvPr/>
        </p:nvSpPr>
        <p:spPr bwMode="auto">
          <a:xfrm>
            <a:off x="107950" y="692150"/>
            <a:ext cx="89281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9388" lvl="1" defTabSz="895350">
              <a:buFontTx/>
              <a:buChar char="•"/>
              <a:tabLst>
                <a:tab pos="541338" algn="l"/>
                <a:tab pos="801688" algn="l"/>
              </a:tabLst>
            </a:pPr>
            <a:r>
              <a:rPr lang="en-US" sz="1600">
                <a:solidFill>
                  <a:srgbClr val="3333CC"/>
                </a:solidFill>
              </a:rPr>
              <a:t>  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</a:rPr>
              <a:t>Measurement of dielectric constant and complex conductivity</a:t>
            </a:r>
          </a:p>
          <a:p>
            <a:pPr marL="179388" lvl="1" defTabSz="895350">
              <a:spcBef>
                <a:spcPct val="20000"/>
              </a:spcBef>
              <a:buFontTx/>
              <a:buChar char="•"/>
              <a:tabLst>
                <a:tab pos="541338" algn="l"/>
                <a:tab pos="801688" algn="l"/>
              </a:tabLst>
            </a:pPr>
            <a:r>
              <a:rPr lang="en-US" sz="1600">
                <a:solidFill>
                  <a:srgbClr val="3333CC"/>
                </a:solidFill>
                <a:latin typeface="Trebuchet MS" pitchFamily="34" charset="0"/>
              </a:rPr>
              <a:t> Parameters: frequency, temperature </a:t>
            </a:r>
            <a:r>
              <a:rPr lang="en-US" sz="1300">
                <a:solidFill>
                  <a:srgbClr val="3333CC"/>
                </a:solidFill>
                <a:latin typeface="Trebuchet MS" pitchFamily="34" charset="0"/>
              </a:rPr>
              <a:t>(</a:t>
            </a:r>
            <a:r>
              <a:rPr lang="en-US" sz="13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0.1K - 1500K)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</a:rPr>
              <a:t>, </a:t>
            </a:r>
            <a:r>
              <a:rPr lang="de-DE" sz="1600">
                <a:solidFill>
                  <a:srgbClr val="3333CC"/>
                </a:solidFill>
                <a:latin typeface="Trebuchet MS" pitchFamily="34" charset="0"/>
              </a:rPr>
              <a:t>ac-voltage </a:t>
            </a:r>
            <a:r>
              <a:rPr lang="de-DE" sz="1300">
                <a:solidFill>
                  <a:srgbClr val="3333CC"/>
                </a:solidFill>
                <a:latin typeface="Trebuchet MS" pitchFamily="34" charset="0"/>
              </a:rPr>
              <a:t>(&lt;2000V)</a:t>
            </a:r>
            <a:r>
              <a:rPr lang="de-DE" sz="1600">
                <a:solidFill>
                  <a:srgbClr val="3333CC"/>
                </a:solidFill>
                <a:latin typeface="Trebuchet MS" pitchFamily="34" charset="0"/>
              </a:rPr>
              <a:t>, magnetic field </a:t>
            </a:r>
            <a:r>
              <a:rPr lang="de-DE" sz="1300">
                <a:solidFill>
                  <a:srgbClr val="3333CC"/>
                </a:solidFill>
                <a:latin typeface="Trebuchet MS" pitchFamily="34" charset="0"/>
              </a:rPr>
              <a:t>(&lt;14T)</a:t>
            </a:r>
            <a:endParaRPr lang="en-US" sz="1300">
              <a:solidFill>
                <a:srgbClr val="3333CC"/>
              </a:solidFill>
              <a:latin typeface="Trebuchet MS" pitchFamily="34" charset="0"/>
              <a:sym typeface="Symbol" pitchFamily="18" charset="2"/>
            </a:endParaRPr>
          </a:p>
          <a:p>
            <a:pPr marL="179388" lvl="1" defTabSz="895350">
              <a:spcBef>
                <a:spcPct val="20000"/>
              </a:spcBef>
              <a:buFontTx/>
              <a:buChar char="•"/>
              <a:tabLst>
                <a:tab pos="541338" algn="l"/>
                <a:tab pos="801688" algn="l"/>
              </a:tabLst>
            </a:pPr>
            <a:r>
              <a:rPr lang="en-US" sz="1600" b="1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 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Extremely </a:t>
            </a:r>
            <a:r>
              <a:rPr lang="en-US" sz="1600">
                <a:solidFill>
                  <a:srgbClr val="FF0000"/>
                </a:solidFill>
                <a:latin typeface="Trebuchet MS" pitchFamily="34" charset="0"/>
                <a:sym typeface="Symbol" pitchFamily="18" charset="2"/>
              </a:rPr>
              <a:t>broad frequency range</a:t>
            </a:r>
            <a:r>
              <a:rPr lang="en-US" sz="1600" b="1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: 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10</a:t>
            </a:r>
            <a:r>
              <a:rPr lang="en-US" sz="1600" baseline="300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-6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 Hz &lt;  &lt; 10</a:t>
            </a:r>
            <a:r>
              <a:rPr lang="en-US" sz="1600" baseline="300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15</a:t>
            </a:r>
            <a:r>
              <a:rPr lang="en-US" sz="1600">
                <a:solidFill>
                  <a:srgbClr val="3333CC"/>
                </a:solidFill>
                <a:latin typeface="Trebuchet MS" pitchFamily="34" charset="0"/>
                <a:sym typeface="Symbol" pitchFamily="18" charset="2"/>
              </a:rPr>
              <a:t> Hz</a:t>
            </a:r>
          </a:p>
        </p:txBody>
      </p:sp>
      <p:sp>
        <p:nvSpPr>
          <p:cNvPr id="28675" name="Text Box 14"/>
          <p:cNvSpPr txBox="1">
            <a:spLocks noChangeArrowheads="1"/>
          </p:cNvSpPr>
          <p:nvPr/>
        </p:nvSpPr>
        <p:spPr bwMode="auto">
          <a:xfrm>
            <a:off x="377825" y="6508750"/>
            <a:ext cx="838835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300">
                <a:latin typeface="Times New Roman" pitchFamily="18" charset="0"/>
              </a:rPr>
              <a:t>for details, see U. Schneider, P. Lunkenheimer, A. Pimenov, R. Brand, and A. Loidl, Ferroelectrics </a:t>
            </a:r>
            <a:r>
              <a:rPr lang="en-US" sz="1300" b="1">
                <a:latin typeface="Times New Roman" pitchFamily="18" charset="0"/>
              </a:rPr>
              <a:t>249</a:t>
            </a:r>
            <a:r>
              <a:rPr lang="en-US" sz="1300">
                <a:latin typeface="Times New Roman" pitchFamily="18" charset="0"/>
              </a:rPr>
              <a:t>, 89 (2001)</a:t>
            </a:r>
          </a:p>
        </p:txBody>
      </p:sp>
      <p:sp>
        <p:nvSpPr>
          <p:cNvPr id="28676" name="Text Box 19"/>
          <p:cNvSpPr txBox="1">
            <a:spLocks noChangeArrowheads="1"/>
          </p:cNvSpPr>
          <p:nvPr/>
        </p:nvSpPr>
        <p:spPr bwMode="auto">
          <a:xfrm>
            <a:off x="2519363" y="188913"/>
            <a:ext cx="4103687" cy="39687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>
                <a:latin typeface="Trebuchet MS" pitchFamily="34" charset="0"/>
              </a:rPr>
              <a:t>Experimental Details</a:t>
            </a:r>
          </a:p>
        </p:txBody>
      </p:sp>
      <p:pic>
        <p:nvPicPr>
          <p:cNvPr id="28677" name="Picture 24" descr="Technik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13036" r="7228" b="6844"/>
          <a:stretch>
            <a:fillRect/>
          </a:stretch>
        </p:blipFill>
        <p:spPr bwMode="auto">
          <a:xfrm>
            <a:off x="1295400" y="1773238"/>
            <a:ext cx="6553200" cy="4662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85988" y="115888"/>
            <a:ext cx="4572024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Correlation of </a:t>
            </a:r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  <a:sym typeface="Symbol"/>
              </a:rPr>
              <a:t> and fast process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/>
          <a:stretch/>
        </p:blipFill>
        <p:spPr>
          <a:xfrm>
            <a:off x="3563888" y="980728"/>
            <a:ext cx="5410088" cy="5184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074785"/>
                  </p:ext>
                </p:extLst>
              </p:nvPr>
            </p:nvGraphicFramePr>
            <p:xfrm>
              <a:off x="179513" y="1221580"/>
              <a:ext cx="3168350" cy="47028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5"/>
                    <a:gridCol w="648072"/>
                    <a:gridCol w="648072"/>
                    <a:gridCol w="648071"/>
                  </a:tblGrid>
                  <a:tr h="321046">
                    <a:tc>
                      <a:txBody>
                        <a:bodyPr/>
                        <a:lstStyle/>
                        <a:p>
                          <a:endParaRPr lang="de-DE" sz="1500" i="1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500" i="1" smtClean="0">
                                    <a:latin typeface="Cambria Math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de-DE" sz="1500" i="1">
                            <a:solidFill>
                              <a:srgbClr val="0000FF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500" b="0" i="1" smtClean="0">
                                    <a:latin typeface="Cambria Math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de-DE" sz="1500" i="1"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5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de-DE" sz="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500" i="1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glycerol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0.325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gly/4%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0.322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</a:t>
                          </a:r>
                          <a:r>
                            <a:rPr lang="de-DE" sz="1300" baseline="0" smtClean="0">
                              <a:latin typeface="Trebuchet MS" pitchFamily="34" charset="0"/>
                            </a:rPr>
                            <a:t>/</a:t>
                          </a:r>
                          <a:r>
                            <a:rPr lang="de-DE" sz="1300" smtClean="0">
                              <a:latin typeface="Trebuchet MS" pitchFamily="34" charset="0"/>
                            </a:rPr>
                            <a:t>10%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0.302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0.65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gly/20%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0.284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0.49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PC 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0.653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DPG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0.319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0.612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TPG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0.302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0.65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sorbitol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0.49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xylitol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0.297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0.64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Salol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0.352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0.75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0.68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CKN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0.54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0.64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CRN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0.58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074785"/>
                  </p:ext>
                </p:extLst>
              </p:nvPr>
            </p:nvGraphicFramePr>
            <p:xfrm>
              <a:off x="179513" y="1221580"/>
              <a:ext cx="3168350" cy="47028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4135"/>
                    <a:gridCol w="648072"/>
                    <a:gridCol w="648072"/>
                    <a:gridCol w="648071"/>
                  </a:tblGrid>
                  <a:tr h="529273">
                    <a:tc>
                      <a:txBody>
                        <a:bodyPr/>
                        <a:lstStyle/>
                        <a:p>
                          <a:endParaRPr lang="de-DE" sz="1500" i="1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89623" r="-201887" b="-7942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286916" r="-100000" b="-7942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390566" r="-943" b="-794253"/>
                          </a:stretch>
                        </a:blipFill>
                      </a:tcPr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glycerol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0.325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gly/4%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0.322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</a:t>
                          </a:r>
                          <a:r>
                            <a:rPr lang="de-DE" sz="1300" baseline="0" smtClean="0">
                              <a:latin typeface="Trebuchet MS" pitchFamily="34" charset="0"/>
                            </a:rPr>
                            <a:t>/</a:t>
                          </a:r>
                          <a:r>
                            <a:rPr lang="de-DE" sz="1300" smtClean="0">
                              <a:latin typeface="Trebuchet MS" pitchFamily="34" charset="0"/>
                            </a:rPr>
                            <a:t>10%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0.302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0.65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gly/20% LiCl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0.284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0.49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PC 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0.653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DPG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0.319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0.612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0.66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TPG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0.302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0.65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sorbitol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0.49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0.63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xylitol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0.297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0.64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Salol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0.352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0.75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0.68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CKN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0.3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0.54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0.64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  <a:tr h="321046"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CRN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300" smtClean="0">
                              <a:latin typeface="Trebuchet MS" pitchFamily="34" charset="0"/>
                            </a:rPr>
                            <a:t>0.28</a:t>
                          </a:r>
                          <a:endParaRPr lang="de-DE" sz="1300">
                            <a:latin typeface="Trebuchet MS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smtClean="0">
                              <a:solidFill>
                                <a:srgbClr val="FF0000"/>
                              </a:solidFill>
                              <a:latin typeface="Trebuchet MS" pitchFamily="34" charset="0"/>
                            </a:rPr>
                            <a:t>0.58</a:t>
                          </a:r>
                          <a:endParaRPr lang="de-DE" sz="1300">
                            <a:solidFill>
                              <a:srgbClr val="FF0000"/>
                            </a:solidFill>
                            <a:latin typeface="Trebuchet MS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927973" y="6309319"/>
            <a:ext cx="46819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P. Lunkenheimer, </a:t>
            </a:r>
            <a:r>
              <a:rPr lang="de-DE">
                <a:latin typeface="Times New Roman" pitchFamily="18" charset="0"/>
              </a:rPr>
              <a:t>M. Köhler,</a:t>
            </a:r>
            <a:r>
              <a:rPr lang="de-DE" smtClean="0">
                <a:latin typeface="Times New Roman" pitchFamily="18" charset="0"/>
              </a:rPr>
              <a:t> S. Kastner, and A. Loidl, unpublished</a:t>
            </a:r>
            <a:endParaRPr lang="de-DE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05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808287" y="306826"/>
            <a:ext cx="3527425" cy="46166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400" b="1" dirty="0" smtClean="0">
                <a:latin typeface="Trebuchet MS" pitchFamily="34" charset="0"/>
              </a:rPr>
              <a:t>Summary</a:t>
            </a:r>
            <a:endParaRPr lang="de-DE" sz="2400" b="1" dirty="0">
              <a:latin typeface="Trebuchet MS" pitchFamily="34" charset="0"/>
            </a:endParaRPr>
          </a:p>
        </p:txBody>
      </p:sp>
      <p:sp>
        <p:nvSpPr>
          <p:cNvPr id="3" name="Text Box 27"/>
          <p:cNvSpPr txBox="1">
            <a:spLocks noChangeArrowheads="1"/>
          </p:cNvSpPr>
          <p:nvPr/>
        </p:nvSpPr>
        <p:spPr bwMode="auto">
          <a:xfrm>
            <a:off x="827584" y="1988840"/>
            <a:ext cx="76328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3000"/>
              </a:spcBef>
              <a:buFontTx/>
              <a:buChar char="•"/>
            </a:pPr>
            <a:r>
              <a:rPr lang="de-DE" sz="2100" dirty="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Data on fast </a:t>
            </a:r>
            <a:r>
              <a:rPr lang="de-DE" sz="2100" dirty="0" err="1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process</a:t>
            </a:r>
            <a: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 for </a:t>
            </a:r>
            <a:r>
              <a:rPr lang="de-DE" sz="21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14</a:t>
            </a:r>
            <a: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 (structural) </a:t>
            </a:r>
            <a:r>
              <a:rPr lang="de-DE" sz="21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glass formers</a:t>
            </a:r>
            <a:endParaRPr lang="de-DE" sz="2100">
              <a:solidFill>
                <a:srgbClr val="FF0000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  <a:p>
            <a:pPr eaLnBrk="1" hangingPunct="1">
              <a:spcBef>
                <a:spcPts val="3000"/>
              </a:spcBef>
              <a:buFontTx/>
              <a:buChar char="•"/>
            </a:pPr>
            <a: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Reasonable description by idealized MCT</a:t>
            </a:r>
            <a:b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</a:br>
            <a: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(more sophisticated analysis still missing for most materials)</a:t>
            </a:r>
          </a:p>
          <a:p>
            <a:pPr eaLnBrk="1" hangingPunct="1">
              <a:spcBef>
                <a:spcPts val="3000"/>
              </a:spcBef>
              <a:buFontTx/>
              <a:buChar char="•"/>
            </a:pPr>
            <a:r>
              <a:rPr lang="de-DE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Glycerol with LiCl: </a:t>
            </a:r>
            <a:r>
              <a:rPr lang="de-DE" sz="21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Broadening of loss minimum</a:t>
            </a:r>
          </a:p>
          <a:p>
            <a:pPr eaLnBrk="1" hangingPunct="1">
              <a:spcBef>
                <a:spcPts val="3000"/>
              </a:spcBef>
              <a:buFontTx/>
              <a:buChar char="•"/>
            </a:pPr>
            <a:r>
              <a:rPr lang="en-US" sz="21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Correlation </a:t>
            </a:r>
            <a:r>
              <a:rPr lang="en-US" sz="210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of  and fast </a:t>
            </a:r>
            <a:r>
              <a:rPr lang="en-US" sz="21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process</a:t>
            </a:r>
            <a:r>
              <a:rPr lang="en-US" sz="21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 - explanation?</a:t>
            </a:r>
            <a:endParaRPr lang="en-US" sz="2100">
              <a:solidFill>
                <a:srgbClr val="0000FF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7698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2411413" y="2781300"/>
            <a:ext cx="4319587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3500">
                <a:solidFill>
                  <a:srgbClr val="FFFF00"/>
                </a:solidFill>
              </a:rPr>
              <a:t>Thank you!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970213" y="115888"/>
            <a:ext cx="3203575" cy="39687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Glassy Dynamics</a:t>
            </a:r>
            <a:endParaRPr lang="de-DE" sz="2000" b="1">
              <a:latin typeface="Trebuchet MS" pitchFamily="34" charset="0"/>
              <a:sym typeface="Symbol" pitchFamily="18" charset="2"/>
            </a:endParaRPr>
          </a:p>
        </p:txBody>
      </p:sp>
      <p:graphicFrame>
        <p:nvGraphicFramePr>
          <p:cNvPr id="29699" name="Object 11"/>
          <p:cNvGraphicFramePr>
            <a:graphicFrameLocks noChangeAspect="1"/>
          </p:cNvGraphicFramePr>
          <p:nvPr/>
        </p:nvGraphicFramePr>
        <p:xfrm>
          <a:off x="323850" y="1171575"/>
          <a:ext cx="4757738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name="Graph" r:id="rId3" imgW="7013448" imgH="7708392" progId="Origin50.Graph">
                  <p:embed/>
                </p:oleObj>
              </mc:Choice>
              <mc:Fallback>
                <p:oleObj name="Graph" r:id="rId3" imgW="7013448" imgH="7708392" progId="Origin50.Graph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669"/>
                      <a:stretch>
                        <a:fillRect/>
                      </a:stretch>
                    </p:blipFill>
                    <p:spPr bwMode="auto">
                      <a:xfrm>
                        <a:off x="323850" y="1171575"/>
                        <a:ext cx="4757738" cy="537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12"/>
          <p:cNvSpPr txBox="1">
            <a:spLocks noChangeArrowheads="1"/>
          </p:cNvSpPr>
          <p:nvPr/>
        </p:nvSpPr>
        <p:spPr bwMode="auto">
          <a:xfrm>
            <a:off x="973138" y="757238"/>
            <a:ext cx="71993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z="1800" b="1">
                <a:solidFill>
                  <a:srgbClr val="0000FF"/>
                </a:solidFill>
                <a:latin typeface="Trebuchet MS" pitchFamily="34" charset="0"/>
              </a:rPr>
              <a:t>Broadband dielectric response of dipolar glassforming liquids:</a:t>
            </a:r>
          </a:p>
        </p:txBody>
      </p:sp>
      <p:sp>
        <p:nvSpPr>
          <p:cNvPr id="29701" name="Rectangle 13"/>
          <p:cNvSpPr>
            <a:spLocks noChangeArrowheads="1"/>
          </p:cNvSpPr>
          <p:nvPr/>
        </p:nvSpPr>
        <p:spPr bwMode="auto">
          <a:xfrm>
            <a:off x="5580063" y="1922463"/>
            <a:ext cx="287337" cy="287337"/>
          </a:xfrm>
          <a:prstGeom prst="rect">
            <a:avLst/>
          </a:prstGeom>
          <a:solidFill>
            <a:srgbClr val="FFFF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02" name="Text Box 14"/>
          <p:cNvSpPr txBox="1">
            <a:spLocks noChangeArrowheads="1"/>
          </p:cNvSpPr>
          <p:nvPr/>
        </p:nvSpPr>
        <p:spPr bwMode="auto">
          <a:xfrm>
            <a:off x="6156325" y="1773238"/>
            <a:ext cx="28797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600">
                <a:latin typeface="Trebuchet MS" pitchFamily="34" charset="0"/>
                <a:sym typeface="Symbol" pitchFamily="18" charset="2"/>
              </a:rPr>
              <a:t>-relaxation – structural relaxation </a:t>
            </a:r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→ viscosity</a:t>
            </a:r>
          </a:p>
          <a:p>
            <a:pPr eaLnBrk="1" hangingPunct="1"/>
            <a:endParaRPr lang="de-DE" sz="1600">
              <a:latin typeface="Trebuchet MS" pitchFamily="34" charset="0"/>
              <a:cs typeface="Arial" charset="0"/>
              <a:sym typeface="Symbol" pitchFamily="18" charset="2"/>
            </a:endParaRPr>
          </a:p>
          <a:p>
            <a:pPr eaLnBrk="1" hangingPunct="1"/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excess wing = slow </a:t>
            </a:r>
          </a:p>
          <a:p>
            <a:pPr eaLnBrk="1" hangingPunct="1"/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"Johari-Goldstein process"</a:t>
            </a:r>
          </a:p>
          <a:p>
            <a:pPr eaLnBrk="1" hangingPunct="1"/>
            <a:endParaRPr lang="de-DE" sz="1600">
              <a:latin typeface="Trebuchet MS" pitchFamily="34" charset="0"/>
              <a:cs typeface="Arial" charset="0"/>
              <a:sym typeface="Symbol" pitchFamily="18" charset="2"/>
            </a:endParaRPr>
          </a:p>
          <a:p>
            <a:pPr eaLnBrk="1" hangingPunct="1"/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fast process: cage effect</a:t>
            </a:r>
          </a:p>
          <a:p>
            <a:pPr eaLnBrk="1" hangingPunct="1"/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explained by mode-coupling theory (Götze </a:t>
            </a:r>
            <a:r>
              <a:rPr lang="de-DE" sz="1600" i="1">
                <a:latin typeface="Trebuchet MS" pitchFamily="34" charset="0"/>
                <a:cs typeface="Arial" charset="0"/>
                <a:sym typeface="Symbol" pitchFamily="18" charset="2"/>
              </a:rPr>
              <a:t>et al</a:t>
            </a:r>
            <a:r>
              <a:rPr lang="de-DE" sz="1600">
                <a:latin typeface="Trebuchet MS" pitchFamily="34" charset="0"/>
                <a:cs typeface="Arial" charset="0"/>
                <a:sym typeface="Symbol" pitchFamily="18" charset="2"/>
              </a:rPr>
              <a:t>.)</a:t>
            </a:r>
          </a:p>
          <a:p>
            <a:pPr eaLnBrk="1" hangingPunct="1"/>
            <a:endParaRPr lang="de-DE" sz="1600">
              <a:latin typeface="Trebuchet MS" pitchFamily="34" charset="0"/>
              <a:cs typeface="Arial" charset="0"/>
              <a:sym typeface="Symbol" pitchFamily="18" charset="2"/>
            </a:endParaRPr>
          </a:p>
          <a:p>
            <a:pPr eaLnBrk="1" hangingPunct="1"/>
            <a:r>
              <a:rPr lang="de-DE" sz="1600">
                <a:latin typeface="Trebuchet MS" pitchFamily="34" charset="0"/>
                <a:sym typeface="Symbol" pitchFamily="18" charset="2"/>
              </a:rPr>
              <a:t>boson peak: </a:t>
            </a:r>
          </a:p>
          <a:p>
            <a:pPr eaLnBrk="1" hangingPunct="1"/>
            <a:r>
              <a:rPr lang="de-DE" sz="1600">
                <a:latin typeface="Trebuchet MS" pitchFamily="34" charset="0"/>
                <a:sym typeface="Symbol" pitchFamily="18" charset="2"/>
              </a:rPr>
              <a:t>vibrational excitations (?)</a:t>
            </a:r>
          </a:p>
          <a:p>
            <a:pPr eaLnBrk="1" hangingPunct="1"/>
            <a:endParaRPr lang="de-DE" sz="1600">
              <a:latin typeface="Trebuchet MS" pitchFamily="34" charset="0"/>
              <a:sym typeface="Symbol" pitchFamily="18" charset="2"/>
            </a:endParaRPr>
          </a:p>
          <a:p>
            <a:pPr eaLnBrk="1" hangingPunct="1"/>
            <a:r>
              <a:rPr lang="de-DE" sz="1600">
                <a:latin typeface="Trebuchet MS" pitchFamily="34" charset="0"/>
                <a:sym typeface="Symbol" pitchFamily="18" charset="2"/>
              </a:rPr>
              <a:t>intramolecular modes</a:t>
            </a:r>
          </a:p>
        </p:txBody>
      </p:sp>
      <p:sp>
        <p:nvSpPr>
          <p:cNvPr id="29703" name="Rectangle 16"/>
          <p:cNvSpPr>
            <a:spLocks noChangeArrowheads="1"/>
          </p:cNvSpPr>
          <p:nvPr/>
        </p:nvSpPr>
        <p:spPr bwMode="auto">
          <a:xfrm>
            <a:off x="5580063" y="2638425"/>
            <a:ext cx="287337" cy="28733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04" name="Rectangle 20"/>
          <p:cNvSpPr>
            <a:spLocks noChangeArrowheads="1"/>
          </p:cNvSpPr>
          <p:nvPr/>
        </p:nvSpPr>
        <p:spPr bwMode="auto">
          <a:xfrm>
            <a:off x="5580063" y="3357563"/>
            <a:ext cx="287337" cy="287337"/>
          </a:xfrm>
          <a:prstGeom prst="rect">
            <a:avLst/>
          </a:prstGeom>
          <a:solidFill>
            <a:srgbClr val="FF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05" name="Rectangle 21"/>
          <p:cNvSpPr>
            <a:spLocks noChangeArrowheads="1"/>
          </p:cNvSpPr>
          <p:nvPr/>
        </p:nvSpPr>
        <p:spPr bwMode="auto">
          <a:xfrm>
            <a:off x="5580063" y="4319588"/>
            <a:ext cx="287337" cy="287337"/>
          </a:xfrm>
          <a:prstGeom prst="rect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06" name="Rectangle 22"/>
          <p:cNvSpPr>
            <a:spLocks noChangeArrowheads="1"/>
          </p:cNvSpPr>
          <p:nvPr/>
        </p:nvSpPr>
        <p:spPr bwMode="auto">
          <a:xfrm>
            <a:off x="5580063" y="4995863"/>
            <a:ext cx="287337" cy="2873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07" name="Text Box 30"/>
          <p:cNvSpPr txBox="1">
            <a:spLocks noChangeArrowheads="1"/>
          </p:cNvSpPr>
          <p:nvPr/>
        </p:nvSpPr>
        <p:spPr bwMode="auto">
          <a:xfrm>
            <a:off x="5435600" y="6151563"/>
            <a:ext cx="3708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300">
                <a:latin typeface="Times New Roman" pitchFamily="18" charset="0"/>
              </a:rPr>
              <a:t>P. Lunkenheimer and A. Loidl, Contemp. Phys. </a:t>
            </a:r>
            <a:r>
              <a:rPr lang="de-DE" sz="1300" b="1">
                <a:latin typeface="Times New Roman" pitchFamily="18" charset="0"/>
              </a:rPr>
              <a:t>41</a:t>
            </a:r>
            <a:r>
              <a:rPr lang="de-DE" sz="1300">
                <a:latin typeface="Times New Roman" pitchFamily="18" charset="0"/>
              </a:rPr>
              <a:t>, 15 (2000); Chem. Phys. </a:t>
            </a:r>
            <a:r>
              <a:rPr lang="de-DE" sz="1300" b="1">
                <a:latin typeface="Times New Roman" pitchFamily="18" charset="0"/>
              </a:rPr>
              <a:t>284</a:t>
            </a:r>
            <a:r>
              <a:rPr lang="de-DE" sz="1300">
                <a:latin typeface="Times New Roman" pitchFamily="18" charset="0"/>
              </a:rPr>
              <a:t>, 205 (2002)</a:t>
            </a:r>
          </a:p>
        </p:txBody>
      </p:sp>
      <p:sp>
        <p:nvSpPr>
          <p:cNvPr id="12" name="Freeform 29"/>
          <p:cNvSpPr>
            <a:spLocks/>
          </p:cNvSpPr>
          <p:nvPr/>
        </p:nvSpPr>
        <p:spPr bwMode="auto">
          <a:xfrm>
            <a:off x="1364233" y="3013704"/>
            <a:ext cx="1912684" cy="568256"/>
          </a:xfrm>
          <a:custGeom>
            <a:avLst/>
            <a:gdLst>
              <a:gd name="T0" fmla="*/ 998 w 998"/>
              <a:gd name="T1" fmla="*/ 190 h 507"/>
              <a:gd name="T2" fmla="*/ 545 w 998"/>
              <a:gd name="T3" fmla="*/ 53 h 507"/>
              <a:gd name="T4" fmla="*/ 0 w 998"/>
              <a:gd name="T5" fmla="*/ 507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98" h="507">
                <a:moveTo>
                  <a:pt x="998" y="190"/>
                </a:moveTo>
                <a:cubicBezTo>
                  <a:pt x="854" y="95"/>
                  <a:pt x="711" y="0"/>
                  <a:pt x="545" y="53"/>
                </a:cubicBezTo>
                <a:cubicBezTo>
                  <a:pt x="379" y="106"/>
                  <a:pt x="189" y="306"/>
                  <a:pt x="0" y="507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9"/>
          <a:stretch>
            <a:fillRect/>
          </a:stretch>
        </p:blipFill>
        <p:spPr bwMode="auto">
          <a:xfrm>
            <a:off x="2797484" y="692696"/>
            <a:ext cx="3549033" cy="60430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1547745" y="115888"/>
            <a:ext cx="6048511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Glassy Dynamics: Temperature Dependence</a:t>
            </a:r>
            <a:endParaRPr lang="de-DE" sz="2000" b="1">
              <a:latin typeface="Trebuchet MS" pitchFamily="34" charset="0"/>
              <a:sym typeface="Symbol" pitchFamily="18" charset="2"/>
            </a:endParaRPr>
          </a:p>
        </p:txBody>
      </p:sp>
      <p:sp>
        <p:nvSpPr>
          <p:cNvPr id="30724" name="Text Box 30"/>
          <p:cNvSpPr txBox="1">
            <a:spLocks noChangeArrowheads="1"/>
          </p:cNvSpPr>
          <p:nvPr/>
        </p:nvSpPr>
        <p:spPr bwMode="auto">
          <a:xfrm>
            <a:off x="6444208" y="5878503"/>
            <a:ext cx="262731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</a:t>
            </a:r>
            <a:r>
              <a:rPr lang="de-DE">
                <a:latin typeface="Times New Roman" pitchFamily="18" charset="0"/>
              </a:rPr>
              <a:t>., in </a:t>
            </a:r>
            <a:r>
              <a:rPr lang="de-DE" i="1">
                <a:latin typeface="Times New Roman" pitchFamily="18" charset="0"/>
              </a:rPr>
              <a:t>Structural Glasses and Supercooled Liquids</a:t>
            </a:r>
            <a:r>
              <a:rPr lang="de-DE">
                <a:latin typeface="Times New Roman" pitchFamily="18" charset="0"/>
              </a:rPr>
              <a:t>, edited by P.G. Wolynes and V. Lubchenko (Wiley, Hoboken, 2012)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067213" y="4221088"/>
            <a:ext cx="50169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77</a:t>
            </a:r>
            <a:r>
              <a:rPr lang="de-DE">
                <a:latin typeface="Times New Roman" pitchFamily="18" charset="0"/>
              </a:rPr>
              <a:t>, 318 (1996</a:t>
            </a:r>
            <a:r>
              <a:rPr lang="de-DE" smtClean="0">
                <a:latin typeface="Times New Roman" pitchFamily="18" charset="0"/>
              </a:rPr>
              <a:t>); </a:t>
            </a:r>
            <a:r>
              <a:rPr lang="en-US" smtClean="0">
                <a:latin typeface="Times New Roman" pitchFamily="18" charset="0"/>
              </a:rPr>
              <a:t>P</a:t>
            </a:r>
            <a:r>
              <a:rPr lang="en-US">
                <a:latin typeface="Times New Roman" pitchFamily="18" charset="0"/>
              </a:rPr>
              <a:t>. Lunkenheimer and A. Loidl, </a:t>
            </a:r>
            <a:r>
              <a:rPr lang="en-US" smtClean="0">
                <a:latin typeface="Times New Roman" pitchFamily="18" charset="0"/>
              </a:rPr>
              <a:t>Chem</a:t>
            </a:r>
            <a:r>
              <a:rPr lang="en-US">
                <a:latin typeface="Times New Roman" pitchFamily="18" charset="0"/>
              </a:rPr>
              <a:t>. Phys. </a:t>
            </a:r>
            <a:r>
              <a:rPr lang="en-US" b="1">
                <a:latin typeface="Times New Roman" pitchFamily="18" charset="0"/>
              </a:rPr>
              <a:t>284</a:t>
            </a:r>
            <a:r>
              <a:rPr lang="en-US">
                <a:latin typeface="Times New Roman" pitchFamily="18" charset="0"/>
              </a:rPr>
              <a:t>, 205 (2002</a:t>
            </a:r>
            <a:r>
              <a:rPr lang="en-US" smtClean="0">
                <a:latin typeface="Times New Roman" pitchFamily="18" charset="0"/>
              </a:rPr>
              <a:t>)</a:t>
            </a:r>
            <a:r>
              <a:rPr lang="de-DE" smtClean="0">
                <a:latin typeface="Times New Roman" pitchFamily="18" charset="0"/>
              </a:rPr>
              <a:t>; P</a:t>
            </a:r>
            <a:r>
              <a:rPr lang="de-DE">
                <a:latin typeface="Times New Roman" pitchFamily="18" charset="0"/>
              </a:rPr>
              <a:t>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95</a:t>
            </a:r>
            <a:r>
              <a:rPr lang="de-DE">
                <a:latin typeface="Times New Roman" pitchFamily="18" charset="0"/>
              </a:rPr>
              <a:t>, 055702 (2005</a:t>
            </a:r>
            <a:r>
              <a:rPr lang="de-DE" smtClean="0">
                <a:latin typeface="Times New Roman" pitchFamily="18" charset="0"/>
              </a:rPr>
              <a:t>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687331" y="5888305"/>
            <a:ext cx="65888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M. </a:t>
            </a:r>
            <a:r>
              <a:rPr lang="de-DE" smtClean="0">
                <a:latin typeface="Times New Roman" pitchFamily="18" charset="0"/>
              </a:rPr>
              <a:t>Köhler, P. Lunkenheimer, and A. Loidl, unpublished; </a:t>
            </a:r>
            <a:r>
              <a:rPr lang="de-DE">
                <a:latin typeface="Times New Roman" pitchFamily="18" charset="0"/>
              </a:rPr>
              <a:t>M</a:t>
            </a:r>
            <a:r>
              <a:rPr lang="de-DE" smtClean="0">
                <a:latin typeface="Times New Roman" pitchFamily="18" charset="0"/>
              </a:rPr>
              <a:t>. Köhler, PhD thesis (2010)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187624" y="4952201"/>
            <a:ext cx="563371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U. Schneider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Phys. Rev. E </a:t>
            </a:r>
            <a:r>
              <a:rPr lang="de-DE" b="1">
                <a:latin typeface="Times New Roman" pitchFamily="18" charset="0"/>
              </a:rPr>
              <a:t>59</a:t>
            </a:r>
            <a:r>
              <a:rPr lang="de-DE">
                <a:latin typeface="Times New Roman" pitchFamily="18" charset="0"/>
              </a:rPr>
              <a:t>, 6924 (1999)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1412875"/>
            <a:ext cx="106203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7" descr="gle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4" t="5011" r="3297" b="7153"/>
          <a:stretch>
            <a:fillRect/>
          </a:stretch>
        </p:blipFill>
        <p:spPr bwMode="auto">
          <a:xfrm>
            <a:off x="179388" y="692696"/>
            <a:ext cx="6408737" cy="350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PC-broad-nofi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4758" r="3616" b="6412"/>
          <a:stretch>
            <a:fillRect/>
          </a:stretch>
        </p:blipFill>
        <p:spPr bwMode="auto">
          <a:xfrm>
            <a:off x="683568" y="1361085"/>
            <a:ext cx="6408738" cy="348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1614488" y="115888"/>
            <a:ext cx="5915025" cy="40005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  <a:sym typeface="Symbol" pitchFamily="18" charset="2"/>
              </a:rPr>
              <a:t>Broadband Dielectric Spectra of Glassformers</a:t>
            </a:r>
            <a:endParaRPr lang="de-DE" sz="2000" b="1">
              <a:latin typeface="Trebuchet MS" pitchFamily="34" charset="0"/>
            </a:endParaRPr>
          </a:p>
        </p:txBody>
      </p:sp>
      <p:pic>
        <p:nvPicPr>
          <p:cNvPr id="11" name="Picture 28" descr="glycero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692150"/>
            <a:ext cx="10795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 descr="D:\Peter\VORTRAG\FIGS\molecules\Sal-molekuel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0" t="71474" r="39899" b="13065"/>
          <a:stretch>
            <a:fillRect/>
          </a:stretch>
        </p:blipFill>
        <p:spPr bwMode="auto">
          <a:xfrm>
            <a:off x="357188" y="5260975"/>
            <a:ext cx="12049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" b="16597"/>
          <a:stretch>
            <a:fillRect/>
          </a:stretch>
        </p:blipFill>
        <p:spPr bwMode="auto">
          <a:xfrm>
            <a:off x="1547813" y="2060848"/>
            <a:ext cx="6381750" cy="3794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PG-broa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" t="4936" r="7860" b="7350"/>
          <a:stretch>
            <a:fillRect/>
          </a:stretch>
        </p:blipFill>
        <p:spPr bwMode="auto">
          <a:xfrm>
            <a:off x="2339752" y="3156763"/>
            <a:ext cx="6408737" cy="3424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1476375" y="5889625"/>
          <a:ext cx="7905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3" name="Acrobat Document" r:id="rId10" imgW="4077053" imgH="3002540" progId="AcroExch.Document.7">
                  <p:embed/>
                </p:oleObj>
              </mc:Choice>
              <mc:Fallback>
                <p:oleObj name="Acrobat Document" r:id="rId10" imgW="4077053" imgH="3002540" progId="AcroExch.Document.7">
                  <p:embed/>
                  <p:pic>
                    <p:nvPicPr>
                      <p:cNvPr id="0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029" t="22424" r="31148" b="25226"/>
                      <a:stretch>
                        <a:fillRect/>
                      </a:stretch>
                    </p:blipFill>
                    <p:spPr bwMode="auto">
                      <a:xfrm>
                        <a:off x="1476375" y="5889625"/>
                        <a:ext cx="79057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483768" y="6581001"/>
            <a:ext cx="61597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M. Köhler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356</a:t>
            </a:r>
            <a:r>
              <a:rPr lang="de-DE" smtClean="0">
                <a:latin typeface="Times New Roman" pitchFamily="18" charset="0"/>
              </a:rPr>
              <a:t>, 529 (2010); M. Köhler, PhD thesis (2010)</a:t>
            </a:r>
            <a:endParaRPr lang="de-DE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617788" y="6248345"/>
            <a:ext cx="54397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S. Kastner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357</a:t>
            </a:r>
            <a:r>
              <a:rPr lang="de-DE" smtClean="0">
                <a:latin typeface="Times New Roman" pitchFamily="18" charset="0"/>
              </a:rPr>
              <a:t>, 510 (2011)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852036" y="5589240"/>
            <a:ext cx="58161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</a:t>
            </a:r>
            <a:r>
              <a:rPr lang="de-DE" smtClean="0">
                <a:latin typeface="Times New Roman" pitchFamily="18" charset="0"/>
              </a:rPr>
              <a:t>PRE </a:t>
            </a:r>
            <a:r>
              <a:rPr lang="de-DE" b="1">
                <a:latin typeface="Times New Roman" pitchFamily="18" charset="0"/>
              </a:rPr>
              <a:t>77</a:t>
            </a:r>
            <a:r>
              <a:rPr lang="de-DE">
                <a:latin typeface="Times New Roman" pitchFamily="18" charset="0"/>
              </a:rPr>
              <a:t>, 031506 (2008); M. Köhler, PhD thesis (2010</a:t>
            </a:r>
            <a:r>
              <a:rPr lang="de-DE" smtClean="0">
                <a:latin typeface="Times New Roman" pitchFamily="18" charset="0"/>
              </a:rPr>
              <a:t>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023797" y="4725144"/>
            <a:ext cx="61597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M. Köhler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356</a:t>
            </a:r>
            <a:r>
              <a:rPr lang="de-DE" smtClean="0">
                <a:latin typeface="Times New Roman" pitchFamily="18" charset="0"/>
              </a:rPr>
              <a:t>, 529 (2010); M. Köhler, PhD thesis (2010)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32453" y="4149080"/>
            <a:ext cx="61597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M. Köhler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356</a:t>
            </a:r>
            <a:r>
              <a:rPr lang="de-DE" smtClean="0">
                <a:latin typeface="Times New Roman" pitchFamily="18" charset="0"/>
              </a:rPr>
              <a:t>, 529 (2010); M. Köhler, PhD thesis (2010)</a:t>
            </a:r>
            <a:endParaRPr lang="de-DE">
              <a:latin typeface="Times New Roman" pitchFamily="18" charset="0"/>
            </a:endParaRPr>
          </a:p>
        </p:txBody>
      </p:sp>
      <p:pic>
        <p:nvPicPr>
          <p:cNvPr id="16" name="Picture 8" descr="BZ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39549" r="11520" b="38098"/>
          <a:stretch>
            <a:fillRect/>
          </a:stretch>
        </p:blipFill>
        <p:spPr bwMode="auto">
          <a:xfrm>
            <a:off x="49213" y="4829175"/>
            <a:ext cx="1427162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7019925" y="636588"/>
          <a:ext cx="814388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6" name="Acrobat Document" r:id="rId4" imgW="4077053" imgH="4069433" progId="AcroExch.Document.7">
                  <p:embed/>
                </p:oleObj>
              </mc:Choice>
              <mc:Fallback>
                <p:oleObj name="Acrobat Document" r:id="rId4" imgW="4077053" imgH="4069433" progId="AcroExch.Document.7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226" t="24278" r="22519" b="24812"/>
                      <a:stretch>
                        <a:fillRect/>
                      </a:stretch>
                    </p:blipFill>
                    <p:spPr bwMode="auto">
                      <a:xfrm>
                        <a:off x="7019925" y="636588"/>
                        <a:ext cx="814388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7" descr="xylitol-Peter-specula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5589588"/>
            <a:ext cx="113347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14" descr="D:\Peter\VORTRAG\FIGS\molecules\tripropylene glycol.tif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1557338"/>
            <a:ext cx="13779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8" name="Picture 12" descr="DPG-br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7095" r="7962" b="8734"/>
          <a:stretch>
            <a:fillRect/>
          </a:stretch>
        </p:blipFill>
        <p:spPr bwMode="auto">
          <a:xfrm>
            <a:off x="161925" y="636588"/>
            <a:ext cx="6700838" cy="3382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7" name="Picture 11" descr="TPG-broa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7903" r="6865" b="7169"/>
          <a:stretch>
            <a:fillRect/>
          </a:stretch>
        </p:blipFill>
        <p:spPr bwMode="auto">
          <a:xfrm>
            <a:off x="827088" y="1196975"/>
            <a:ext cx="6553200" cy="3433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BZP-broa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" t="10049" r="4524" b="4803"/>
          <a:stretch>
            <a:fillRect/>
          </a:stretch>
        </p:blipFill>
        <p:spPr bwMode="auto">
          <a:xfrm>
            <a:off x="1543050" y="1700808"/>
            <a:ext cx="6434138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7" name="Text Box 2"/>
          <p:cNvSpPr txBox="1">
            <a:spLocks noChangeArrowheads="1"/>
          </p:cNvSpPr>
          <p:nvPr/>
        </p:nvSpPr>
        <p:spPr bwMode="auto">
          <a:xfrm>
            <a:off x="1614488" y="115888"/>
            <a:ext cx="5915025" cy="40005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  <a:sym typeface="Symbol" pitchFamily="18" charset="2"/>
              </a:rPr>
              <a:t>Broadband Dielectric Spectra of Glassformers</a:t>
            </a:r>
            <a:endParaRPr lang="de-DE" sz="2000" b="1">
              <a:latin typeface="Trebuchet MS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t="13118" r="6387" b="5093"/>
          <a:stretch>
            <a:fillRect/>
          </a:stretch>
        </p:blipFill>
        <p:spPr bwMode="auto">
          <a:xfrm>
            <a:off x="2268538" y="2204864"/>
            <a:ext cx="6146800" cy="398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t="5339" r="3488" b="4700"/>
          <a:stretch>
            <a:fillRect/>
          </a:stretch>
        </p:blipFill>
        <p:spPr bwMode="auto">
          <a:xfrm>
            <a:off x="3275856" y="2708920"/>
            <a:ext cx="5726112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sorbit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6183313"/>
            <a:ext cx="11493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419061" y="6536377"/>
            <a:ext cx="54397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smtClean="0">
                <a:latin typeface="Times New Roman" pitchFamily="18" charset="0"/>
              </a:rPr>
              <a:t>S. Kastner </a:t>
            </a:r>
            <a:r>
              <a:rPr lang="de-DE" i="1" smtClean="0">
                <a:latin typeface="Times New Roman" pitchFamily="18" charset="0"/>
              </a:rPr>
              <a:t>et al.,</a:t>
            </a:r>
            <a:r>
              <a:rPr lang="de-DE" smtClean="0">
                <a:latin typeface="Times New Roman" pitchFamily="18" charset="0"/>
              </a:rPr>
              <a:t> JNCS </a:t>
            </a:r>
            <a:r>
              <a:rPr lang="de-DE" b="1" smtClean="0">
                <a:latin typeface="Times New Roman" pitchFamily="18" charset="0"/>
              </a:rPr>
              <a:t>357</a:t>
            </a:r>
            <a:r>
              <a:rPr lang="de-DE" smtClean="0">
                <a:latin typeface="Times New Roman" pitchFamily="18" charset="0"/>
              </a:rPr>
              <a:t>, 510 (2011)</a:t>
            </a:r>
            <a:endParaRPr lang="de-DE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17" grpId="0"/>
      <p:bldP spid="15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4"/>
          <p:cNvSpPr txBox="1">
            <a:spLocks noChangeArrowheads="1"/>
          </p:cNvSpPr>
          <p:nvPr/>
        </p:nvSpPr>
        <p:spPr bwMode="auto">
          <a:xfrm>
            <a:off x="1780475" y="103741"/>
            <a:ext cx="5583051" cy="400110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solidFill>
                  <a:srgbClr val="000000"/>
                </a:solidFill>
                <a:latin typeface="Trebuchet MS" pitchFamily="34" charset="0"/>
              </a:rPr>
              <a:t>The Fast </a:t>
            </a:r>
            <a:r>
              <a:rPr lang="de-DE" sz="2000" b="1" smtClean="0">
                <a:solidFill>
                  <a:srgbClr val="000000"/>
                </a:solidFill>
                <a:latin typeface="Trebuchet MS" pitchFamily="34" charset="0"/>
              </a:rPr>
              <a:t>Process in Idealized MCT</a:t>
            </a:r>
            <a:endParaRPr lang="de-DE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Text Box 5"/>
              <p:cNvSpPr txBox="1">
                <a:spLocks noChangeArrowheads="1"/>
              </p:cNvSpPr>
              <p:nvPr/>
            </p:nvSpPr>
            <p:spPr bwMode="auto">
              <a:xfrm>
                <a:off x="179512" y="707789"/>
                <a:ext cx="8064500" cy="5817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ts val="0"/>
                  </a:spcBef>
                </a:pP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</a:rPr>
                  <a:t>Experiment: </a:t>
                </a:r>
              </a:p>
              <a:p>
                <a:pPr eaLnBrk="1" hangingPunct="1">
                  <a:spcBef>
                    <a:spcPts val="0"/>
                  </a:spcBef>
                </a:pP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</a:rPr>
                  <a:t>Excess </a:t>
                </a:r>
                <a:r>
                  <a:rPr lang="de-DE" sz="1600">
                    <a:solidFill>
                      <a:srgbClr val="FF0000"/>
                    </a:solidFill>
                    <a:latin typeface="Trebuchet MS" pitchFamily="34" charset="0"/>
                  </a:rPr>
                  <a:t>intensity in the minimum region</a:t>
                </a:r>
                <a:r>
                  <a:rPr lang="de-DE" sz="1600">
                    <a:solidFill>
                      <a:srgbClr val="0000FF"/>
                    </a:solidFill>
                    <a:latin typeface="Trebuchet MS" pitchFamily="34" charset="0"/>
                  </a:rPr>
                  <a:t> between wing/</a:t>
                </a:r>
                <a:r>
                  <a:rPr lang="de-DE" sz="160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-peak and boson peak</a:t>
                </a: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Predicted </a:t>
                </a:r>
                <a:r>
                  <a:rPr lang="de-DE" sz="160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by </a:t>
                </a:r>
                <a:r>
                  <a:rPr lang="de-DE" sz="1600">
                    <a:solidFill>
                      <a:srgbClr val="FF0000"/>
                    </a:solidFill>
                    <a:latin typeface="Trebuchet MS" pitchFamily="34" charset="0"/>
                    <a:sym typeface="Symbol" pitchFamily="18" charset="2"/>
                  </a:rPr>
                  <a:t>mode coupling theory</a:t>
                </a:r>
                <a:endParaRPr lang="de-DE" sz="1600">
                  <a:solidFill>
                    <a:srgbClr val="FF0000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lang="de-DE" sz="1600">
                    <a:solidFill>
                      <a:srgbClr val="0000FF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and ascribed to </a:t>
                </a:r>
                <a:r>
                  <a:rPr lang="de-DE" sz="160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cage 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effect</a:t>
                </a:r>
                <a:endParaRPr lang="de-DE" sz="160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Minimum:</a:t>
                </a: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 sum of two power laws:  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𝜀</m:t>
                    </m:r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"=</m:t>
                    </m:r>
                    <m:f>
                      <m:fPr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+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𝑏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sSup>
                          <m:sSup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  <a:ea typeface="Cambria Math"/>
                                        <a:cs typeface="Arial" charset="0"/>
                                        <a:sym typeface="Symbol" pitchFamily="18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  <a:ea typeface="Cambria Math"/>
                                        <a:cs typeface="Arial" charset="0"/>
                                        <a:sym typeface="Symbol" pitchFamily="18" charset="2"/>
                                      </a:rPr>
                                      <m:t>𝜈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𝑏</m:t>
                            </m:r>
                          </m:sup>
                        </m:sSup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+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𝑏</m:t>
                        </m:r>
                        <m:sSup>
                          <m:sSup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  <a:ea typeface="Cambria Math"/>
                                        <a:cs typeface="Arial" charset="0"/>
                                        <a:sym typeface="Symbol" pitchFamily="18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  <a:ea typeface="Cambria Math"/>
                                        <a:cs typeface="Arial" charset="0"/>
                                        <a:sym typeface="Symbol" pitchFamily="18" charset="2"/>
                                      </a:rPr>
                                      <m:t>𝜈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de-DE" sz="1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/>
                                            <a:ea typeface="Cambria Math"/>
                                            <a:cs typeface="Arial" charset="0"/>
                                            <a:sym typeface="Symbol" pitchFamily="18" charset="2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de-DE" sz="18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600"/>
                  </a:spcBef>
                </a:pPr>
                <a:r>
                  <a:rPr lang="de-DE" sz="1600" i="1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a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 and </a:t>
                </a:r>
                <a:r>
                  <a:rPr lang="de-DE" sz="1600" i="1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b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 correlated:</a:t>
                </a:r>
                <a14:m>
                  <m:oMath xmlns:m="http://schemas.openxmlformats.org/officeDocument/2006/math">
                    <m:r>
                      <a:rPr lang="de-DE" sz="1800" b="0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   </m:t>
                    </m:r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𝜆</m:t>
                    </m:r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1−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Γ</m:t>
                        </m:r>
                        <m:d>
                          <m:d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1−2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Γ</m:t>
                            </m:r>
                          </m:e>
                          <m:sup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1+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Γ</m:t>
                        </m:r>
                        <m:d>
                          <m:dPr>
                            <m:ctrlP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1+2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endParaRPr lang="de-DE" sz="18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lang="de-DE" sz="1600" smtClean="0">
                    <a:solidFill>
                      <a:srgbClr val="0000FF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System parameter </a:t>
                </a: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/>
                  </a:rPr>
                  <a:t>: temperature-independent</a:t>
                </a:r>
                <a:endParaRPr lang="de-DE" sz="1600" smtClean="0">
                  <a:solidFill>
                    <a:srgbClr val="FF0000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 smtClean="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lang="de-DE" sz="160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600"/>
                  </a:spcBef>
                </a:pPr>
                <a:r>
                  <a:rPr lang="de-DE" sz="1600" smtClean="0">
                    <a:solidFill>
                      <a:srgbClr val="FF0000"/>
                    </a:solidFill>
                    <a:latin typeface="Trebuchet MS" pitchFamily="34" charset="0"/>
                    <a:cs typeface="Arial" charset="0"/>
                    <a:sym typeface="Symbol" pitchFamily="18" charset="2"/>
                  </a:rPr>
                  <a:t>Critical behavior:</a:t>
                </a:r>
                <a:endParaRPr lang="de-DE" sz="1600">
                  <a:solidFill>
                    <a:srgbClr val="0000FF"/>
                  </a:solidFill>
                  <a:latin typeface="Trebuchet MS" pitchFamily="34" charset="0"/>
                  <a:cs typeface="Arial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𝜀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/2</m:t>
                        </m:r>
                      </m:sup>
                    </m:sSup>
                  </m:oMath>
                </a14:m>
                <a:r>
                  <a:rPr lang="de-DE" sz="1800" smtClean="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𝑚𝑖𝑛</m:t>
                        </m:r>
                      </m:sub>
                    </m:sSub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1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/(2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𝑎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)</m:t>
                        </m:r>
                      </m:sup>
                    </m:sSup>
                  </m:oMath>
                </a14:m>
                <a:endParaRPr lang="de-DE" sz="1800" smtClean="0">
                  <a:solidFill>
                    <a:srgbClr val="0000FF"/>
                  </a:solidFill>
                  <a:latin typeface="Trebuchet MS" pitchFamily="34" charset="0"/>
                  <a:sym typeface="Symbol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𝜈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𝛼</m:t>
                        </m:r>
                      </m:sub>
                    </m:sSub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cs typeface="Arial" charset="0"/>
                        <a:sym typeface="Symbol" pitchFamily="18" charset="2"/>
                      </a:rPr>
                      <m:t>~</m:t>
                    </m:r>
                    <m:sSup>
                      <m:sSupPr>
                        <m:ctrlPr>
                          <a:rPr lang="de-DE" sz="1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𝑇</m:t>
                            </m:r>
                            <m:r>
                              <a:rPr lang="de-DE" sz="1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  <a:cs typeface="Arial" charset="0"/>
                                <a:sym typeface="Symbol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/>
                                    <a:cs typeface="Arial" charset="0"/>
                                    <a:sym typeface="Symbol" pitchFamily="18" charset="2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 pitchFamily="18" charset="2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de-DE" sz="1800" smtClean="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 with   </a:t>
                </a: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𝛾</m:t>
                    </m:r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=</m:t>
                    </m:r>
                    <m:f>
                      <m:fPr>
                        <m:type m:val="skw"/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𝑎</m:t>
                        </m:r>
                      </m:den>
                    </m:f>
                    <m:r>
                      <a:rPr lang="de-DE" sz="1800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  <a:sym typeface="Symbol" pitchFamily="18" charset="2"/>
                      </a:rPr>
                      <m:t>+</m:t>
                    </m:r>
                    <m:f>
                      <m:fPr>
                        <m:type m:val="skw"/>
                        <m:ctrlP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  <m:r>
                          <a:rPr lang="de-DE" sz="1800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lang="de-DE" sz="1800" smtClean="0">
                    <a:solidFill>
                      <a:srgbClr val="0000FF"/>
                    </a:solidFill>
                    <a:latin typeface="Trebuchet MS" pitchFamily="34" charset="0"/>
                    <a:sym typeface="Symbol" pitchFamily="18" charset="2"/>
                  </a:rPr>
                  <a:t> </a:t>
                </a:r>
              </a:p>
            </p:txBody>
          </p:sp>
        </mc:Choice>
        <mc:Fallback xmlns="">
          <p:sp>
            <p:nvSpPr>
              <p:cNvPr id="3379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707789"/>
                <a:ext cx="8064500" cy="5817555"/>
              </a:xfrm>
              <a:prstGeom prst="rect">
                <a:avLst/>
              </a:prstGeom>
              <a:blipFill rotWithShape="1">
                <a:blip r:embed="rId2"/>
                <a:stretch>
                  <a:fillRect l="-378" t="-419" b="-10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6" name="Picture 6" descr="c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56792"/>
            <a:ext cx="995737" cy="8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 Box 17"/>
          <p:cNvSpPr txBox="1">
            <a:spLocks noChangeArrowheads="1"/>
          </p:cNvSpPr>
          <p:nvPr/>
        </p:nvSpPr>
        <p:spPr bwMode="auto">
          <a:xfrm>
            <a:off x="5436295" y="1579439"/>
            <a:ext cx="36002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U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. Bengtzelius, W. 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Götze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and A. 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Sjölander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J. Phys. C </a:t>
            </a:r>
            <a:r>
              <a:rPr lang="en-US" sz="1100" b="1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17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5915 (1984); E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. Leutheuser, Phys. Rev. A </a:t>
            </a:r>
            <a:r>
              <a:rPr lang="en-US" sz="11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29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2765 (1984); W. Götze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Z. Phys. B </a:t>
            </a:r>
            <a:r>
              <a:rPr lang="en-US" sz="11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60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195 (1985); W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. Götze and L. Sjögren, Rep. Progr. Phys. </a:t>
            </a:r>
            <a:r>
              <a:rPr lang="en-US" sz="11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55</a:t>
            </a:r>
            <a:r>
              <a:rPr lang="en-US" sz="110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, 241 (1992</a:t>
            </a:r>
            <a:r>
              <a:rPr lang="en-US" sz="110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Arial" charset="0"/>
                <a:sym typeface="Symbol" pitchFamily="18" charset="2"/>
              </a:rPr>
              <a:t>)</a:t>
            </a:r>
            <a:endParaRPr lang="de-DE" sz="110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Arial" charset="0"/>
              <a:sym typeface="Symbol" pitchFamily="18" charset="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14943" b="45172"/>
          <a:stretch/>
        </p:blipFill>
        <p:spPr>
          <a:xfrm>
            <a:off x="4801845" y="3862034"/>
            <a:ext cx="4099921" cy="25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62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5076825" y="2276475"/>
            <a:ext cx="4067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588" indent="-1588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Conventional scenario: </a:t>
            </a:r>
            <a:b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</a:br>
            <a: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Peak at high   minimum</a:t>
            </a:r>
          </a:p>
        </p:txBody>
      </p:sp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2286000" y="115888"/>
            <a:ext cx="4572000" cy="39687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The Fast Process: A New Scenario</a:t>
            </a:r>
          </a:p>
        </p:txBody>
      </p:sp>
      <p:graphicFrame>
        <p:nvGraphicFramePr>
          <p:cNvPr id="34820" name="Object 10"/>
          <p:cNvGraphicFramePr>
            <a:graphicFrameLocks noChangeAspect="1"/>
          </p:cNvGraphicFramePr>
          <p:nvPr/>
        </p:nvGraphicFramePr>
        <p:xfrm>
          <a:off x="323850" y="1498600"/>
          <a:ext cx="4094163" cy="454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Graph" r:id="rId3" imgW="6598920" imgH="8854440" progId="Origin50.Graph">
                  <p:embed/>
                </p:oleObj>
              </mc:Choice>
              <mc:Fallback>
                <p:oleObj name="Graph" r:id="rId3" imgW="6598920" imgH="8854440" progId="Origin50.Grap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796" r="4877" b="17453"/>
                      <a:stretch>
                        <a:fillRect/>
                      </a:stretch>
                    </p:blipFill>
                    <p:spPr bwMode="auto">
                      <a:xfrm>
                        <a:off x="323850" y="1498600"/>
                        <a:ext cx="4094163" cy="454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11"/>
          <p:cNvSpPr txBox="1">
            <a:spLocks noChangeArrowheads="1"/>
          </p:cNvSpPr>
          <p:nvPr/>
        </p:nvSpPr>
        <p:spPr bwMode="auto">
          <a:xfrm>
            <a:off x="107950" y="6237288"/>
            <a:ext cx="4679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L.C. </a:t>
            </a:r>
            <a:r>
              <a:rPr lang="de-DE" smtClean="0">
                <a:latin typeface="Times New Roman" pitchFamily="18" charset="0"/>
              </a:rPr>
              <a:t>Pardo, P</a:t>
            </a:r>
            <a:r>
              <a:rPr lang="de-DE">
                <a:latin typeface="Times New Roman" pitchFamily="18" charset="0"/>
              </a:rPr>
              <a:t>. </a:t>
            </a:r>
            <a:r>
              <a:rPr lang="de-DE" smtClean="0">
                <a:latin typeface="Times New Roman" pitchFamily="18" charset="0"/>
              </a:rPr>
              <a:t>Lunkenheimer, and </a:t>
            </a:r>
            <a:r>
              <a:rPr lang="de-DE">
                <a:latin typeface="Times New Roman" pitchFamily="18" charset="0"/>
              </a:rPr>
              <a:t>A. Loidl, PRE </a:t>
            </a:r>
            <a:r>
              <a:rPr lang="de-DE" b="1">
                <a:latin typeface="Times New Roman" pitchFamily="18" charset="0"/>
              </a:rPr>
              <a:t>76</a:t>
            </a:r>
            <a:r>
              <a:rPr lang="de-DE">
                <a:latin typeface="Times New Roman" pitchFamily="18" charset="0"/>
              </a:rPr>
              <a:t>, 030502(R) (2007</a:t>
            </a:r>
            <a:r>
              <a:rPr lang="de-DE" smtClean="0">
                <a:latin typeface="Times New Roman" pitchFamily="18" charset="0"/>
              </a:rPr>
              <a:t>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34822" name="Text Box 20"/>
          <p:cNvSpPr txBox="1">
            <a:spLocks noChangeArrowheads="1"/>
          </p:cNvSpPr>
          <p:nvPr/>
        </p:nvSpPr>
        <p:spPr bwMode="auto">
          <a:xfrm>
            <a:off x="1081088" y="712788"/>
            <a:ext cx="6983412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W</a:t>
            </a:r>
            <a:r>
              <a:rPr lang="de-DE" sz="16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. Götze, M. </a:t>
            </a: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Sperl: </a:t>
            </a:r>
            <a:r>
              <a:rPr lang="de-DE" sz="16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Fast process leads to Cole-Cole-peak</a:t>
            </a:r>
            <a:endParaRPr lang="de-DE" sz="1600">
              <a:solidFill>
                <a:srgbClr val="0000FF"/>
              </a:solidFill>
              <a:latin typeface="Trebuchet MS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W. Götze and M. Sperl, Phys. Rev. Lett. </a:t>
            </a:r>
            <a:r>
              <a:rPr 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92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105701 (2004); M. Sperl, Phys. Rev. E </a:t>
            </a:r>
            <a:r>
              <a:rPr 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74</a:t>
            </a:r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011503 (2006)</a:t>
            </a:r>
            <a:endParaRPr lang="de-DE">
              <a:latin typeface="Times New Roman" pitchFamily="18" charset="0"/>
            </a:endParaRPr>
          </a:p>
        </p:txBody>
      </p:sp>
      <p:sp>
        <p:nvSpPr>
          <p:cNvPr id="34823" name="Text Box 21"/>
          <p:cNvSpPr txBox="1">
            <a:spLocks noChangeArrowheads="1"/>
          </p:cNvSpPr>
          <p:nvPr/>
        </p:nvSpPr>
        <p:spPr bwMode="auto">
          <a:xfrm>
            <a:off x="5076825" y="4365625"/>
            <a:ext cx="4067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588" indent="-1588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New scenario: </a:t>
            </a:r>
            <a:b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</a:br>
            <a:r>
              <a:rPr lang="de-DE" sz="160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Peak at low  </a:t>
            </a:r>
            <a:r>
              <a:rPr lang="de-DE" sz="1600">
                <a:latin typeface="Trebuchet MS" pitchFamily="34" charset="0"/>
                <a:sym typeface="Symbol" pitchFamily="18" charset="2"/>
              </a:rPr>
              <a:t> </a:t>
            </a:r>
            <a:r>
              <a:rPr lang="de-DE" sz="160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excess wing!</a:t>
            </a:r>
            <a:endParaRPr lang="de-DE">
              <a:latin typeface="Trebuchet MS" pitchFamily="34" charset="0"/>
            </a:endParaRPr>
          </a:p>
        </p:txBody>
      </p:sp>
      <p:sp>
        <p:nvSpPr>
          <p:cNvPr id="34824" name="Line 22"/>
          <p:cNvSpPr>
            <a:spLocks noChangeShapeType="1"/>
          </p:cNvSpPr>
          <p:nvPr/>
        </p:nvSpPr>
        <p:spPr bwMode="auto">
          <a:xfrm flipH="1">
            <a:off x="4572000" y="25654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25" name="Line 23"/>
          <p:cNvSpPr>
            <a:spLocks noChangeShapeType="1"/>
          </p:cNvSpPr>
          <p:nvPr/>
        </p:nvSpPr>
        <p:spPr bwMode="auto">
          <a:xfrm flipH="1">
            <a:off x="4572000" y="466883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548048" y="115888"/>
            <a:ext cx="6047904" cy="396875"/>
          </a:xfrm>
          <a:prstGeom prst="rect">
            <a:avLst/>
          </a:prstGeom>
          <a:solidFill>
            <a:srgbClr val="FFFFD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sz="2000" b="1">
                <a:latin typeface="Trebuchet MS" pitchFamily="34" charset="0"/>
              </a:rPr>
              <a:t>The Fast </a:t>
            </a:r>
            <a:r>
              <a:rPr lang="de-DE" sz="2000" b="1" smtClean="0">
                <a:latin typeface="Trebuchet MS" pitchFamily="34" charset="0"/>
              </a:rPr>
              <a:t>Process in Dielectric Spectroscopy</a:t>
            </a:r>
            <a:endParaRPr lang="de-DE" sz="2000" b="1">
              <a:latin typeface="Trebuchet MS" pitchFamily="34" charset="0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79388" y="1052736"/>
            <a:ext cx="4535487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800"/>
              </a:spcBef>
              <a:buFontTx/>
              <a:buChar char="•"/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sym typeface="Symbol" pitchFamily="18" charset="2"/>
              </a:rPr>
              <a:t>Minimum</a:t>
            </a:r>
            <a:r>
              <a:rPr lang="de-DE" sz="160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de-DE" sz="1600">
                <a:solidFill>
                  <a:srgbClr val="0000FF"/>
                </a:solidFill>
                <a:latin typeface="Trebuchet MS" pitchFamily="34" charset="0"/>
              </a:rPr>
              <a:t>in dielectric loss</a:t>
            </a:r>
          </a:p>
          <a:p>
            <a:pPr eaLnBrk="1" hangingPunct="1">
              <a:spcBef>
                <a:spcPts val="1800"/>
              </a:spcBef>
              <a:buFontTx/>
              <a:buChar char="•"/>
            </a:pPr>
            <a:r>
              <a:rPr lang="de-DE" sz="16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Excess </a:t>
            </a:r>
            <a:r>
              <a:rPr lang="de-DE" sz="160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intensity in minimum </a:t>
            </a:r>
            <a:r>
              <a:rPr lang="de-DE" sz="1600" smtClean="0">
                <a:solidFill>
                  <a:srgbClr val="FF0000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region</a:t>
            </a: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/>
            </a:r>
            <a:br>
              <a:rPr lang="de-DE" sz="16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</a:b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(no trivial superposition!)</a:t>
            </a:r>
          </a:p>
          <a:p>
            <a:pPr eaLnBrk="1" hangingPunct="1">
              <a:spcBef>
                <a:spcPts val="1800"/>
              </a:spcBef>
              <a:buFontTx/>
              <a:buChar char="•"/>
            </a:pPr>
            <a:r>
              <a:rPr lang="de-DE" sz="1600" smtClean="0">
                <a:solidFill>
                  <a:srgbClr val="0000FF"/>
                </a:solidFill>
                <a:latin typeface="Trebuchet MS" pitchFamily="34" charset="0"/>
                <a:cs typeface="Arial" charset="0"/>
                <a:sym typeface="Symbol" pitchFamily="18" charset="2"/>
              </a:rPr>
              <a:t>MCT fits work over 2-3 frequency decades</a:t>
            </a:r>
            <a:endParaRPr lang="de-DE" sz="1600">
              <a:solidFill>
                <a:srgbClr val="0000FF"/>
              </a:solidFill>
              <a:latin typeface="Trebuchet MS" pitchFamily="34" charset="0"/>
              <a:cs typeface="Arial" charset="0"/>
              <a:sym typeface="Symbol" pitchFamily="18" charset="2"/>
            </a:endParaRPr>
          </a:p>
        </p:txBody>
      </p:sp>
      <p:sp>
        <p:nvSpPr>
          <p:cNvPr id="36868" name="Text Box 8"/>
          <p:cNvSpPr txBox="1">
            <a:spLocks noChangeArrowheads="1"/>
          </p:cNvSpPr>
          <p:nvPr/>
        </p:nvSpPr>
        <p:spPr bwMode="auto">
          <a:xfrm>
            <a:off x="53975" y="6538913"/>
            <a:ext cx="9036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>
                <a:latin typeface="Times New Roman" pitchFamily="18" charset="0"/>
              </a:rPr>
              <a:t>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77</a:t>
            </a:r>
            <a:r>
              <a:rPr lang="de-DE">
                <a:latin typeface="Times New Roman" pitchFamily="18" charset="0"/>
              </a:rPr>
              <a:t>, 318 (1996); P. Lunkenheimer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PRL </a:t>
            </a:r>
            <a:r>
              <a:rPr lang="de-DE" b="1">
                <a:latin typeface="Times New Roman" pitchFamily="18" charset="0"/>
              </a:rPr>
              <a:t>78</a:t>
            </a:r>
            <a:r>
              <a:rPr lang="de-DE">
                <a:latin typeface="Times New Roman" pitchFamily="18" charset="0"/>
              </a:rPr>
              <a:t>, 2995 (1997); U. Schneider </a:t>
            </a:r>
            <a:r>
              <a:rPr lang="de-DE" i="1">
                <a:latin typeface="Times New Roman" pitchFamily="18" charset="0"/>
              </a:rPr>
              <a:t>et al.</a:t>
            </a:r>
            <a:r>
              <a:rPr lang="de-DE">
                <a:latin typeface="Times New Roman" pitchFamily="18" charset="0"/>
              </a:rPr>
              <a:t>, Phys. Rev. E </a:t>
            </a:r>
            <a:r>
              <a:rPr lang="de-DE" b="1">
                <a:latin typeface="Times New Roman" pitchFamily="18" charset="0"/>
              </a:rPr>
              <a:t>59</a:t>
            </a:r>
            <a:r>
              <a:rPr lang="de-DE">
                <a:latin typeface="Times New Roman" pitchFamily="18" charset="0"/>
              </a:rPr>
              <a:t>, 6924 (1999)</a:t>
            </a:r>
          </a:p>
        </p:txBody>
      </p:sp>
      <p:graphicFrame>
        <p:nvGraphicFramePr>
          <p:cNvPr id="36869" name="Object 10"/>
          <p:cNvGraphicFramePr>
            <a:graphicFrameLocks noChangeAspect="1"/>
          </p:cNvGraphicFramePr>
          <p:nvPr/>
        </p:nvGraphicFramePr>
        <p:xfrm>
          <a:off x="4722813" y="836613"/>
          <a:ext cx="4241800" cy="554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0" name="Graph" r:id="rId3" imgW="7043928" imgH="9131808" progId="Origin50.Graph">
                  <p:embed/>
                </p:oleObj>
              </mc:Choice>
              <mc:Fallback>
                <p:oleObj name="Graph" r:id="rId3" imgW="7043928" imgH="9131808" progId="Origin50.Graph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2759" r="-3270" b="-1379"/>
                      <a:stretch>
                        <a:fillRect/>
                      </a:stretch>
                    </p:blipFill>
                    <p:spPr bwMode="auto">
                      <a:xfrm>
                        <a:off x="4722813" y="836613"/>
                        <a:ext cx="4241800" cy="5545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39464"/>
              </p:ext>
            </p:extLst>
          </p:nvPr>
        </p:nvGraphicFramePr>
        <p:xfrm>
          <a:off x="107950" y="3181037"/>
          <a:ext cx="446405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1" name="Graph" r:id="rId5" imgW="12201144" imgH="7101840" progId="Origin50.Graph">
                  <p:embed/>
                </p:oleObj>
              </mc:Choice>
              <mc:Fallback>
                <p:oleObj name="Graph" r:id="rId5" imgW="12201144" imgH="7101840" progId="Origin50.Graph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8413"/>
                      <a:stretch>
                        <a:fillRect/>
                      </a:stretch>
                    </p:blipFill>
                    <p:spPr bwMode="auto">
                      <a:xfrm>
                        <a:off x="107950" y="3181037"/>
                        <a:ext cx="4464050" cy="3184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62377" y="3212976"/>
            <a:ext cx="2592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/>
              <a:t>[</a:t>
            </a:r>
            <a:r>
              <a:rPr lang="en-GB" sz="1300" smtClean="0"/>
              <a:t>Ca(NO</a:t>
            </a:r>
            <a:r>
              <a:rPr lang="en-GB" sz="1300" baseline="-25000" smtClean="0"/>
              <a:t>3</a:t>
            </a:r>
            <a:r>
              <a:rPr lang="en-GB" sz="1300" smtClean="0"/>
              <a:t>)</a:t>
            </a:r>
            <a:r>
              <a:rPr lang="en-GB" sz="1300" baseline="-25000" smtClean="0"/>
              <a:t>2</a:t>
            </a:r>
            <a:r>
              <a:rPr lang="en-GB" sz="1300" smtClean="0"/>
              <a:t>]</a:t>
            </a:r>
            <a:r>
              <a:rPr lang="en-GB" sz="1300" baseline="-25000" smtClean="0"/>
              <a:t>0.4</a:t>
            </a:r>
            <a:r>
              <a:rPr lang="en-GB" sz="1300" smtClean="0"/>
              <a:t>[KNO</a:t>
            </a:r>
            <a:r>
              <a:rPr lang="en-GB" sz="1300" baseline="-25000" smtClean="0"/>
              <a:t>3</a:t>
            </a:r>
            <a:r>
              <a:rPr lang="en-GB" sz="1300" smtClean="0"/>
              <a:t>]</a:t>
            </a:r>
            <a:r>
              <a:rPr lang="en-GB" sz="1300" baseline="-25000" smtClean="0"/>
              <a:t>0.6</a:t>
            </a:r>
            <a:r>
              <a:rPr lang="en-GB" sz="1300" smtClean="0"/>
              <a:t> (CKN)</a:t>
            </a:r>
            <a:endParaRPr lang="de-DE" sz="13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Microsoft Office PowerPoint</Application>
  <PresentationFormat>Bildschirmpräsentation (4:3)</PresentationFormat>
  <Paragraphs>204</Paragraphs>
  <Slides>22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3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Standarddesign</vt:lpstr>
      <vt:lpstr>2_Standarddesign</vt:lpstr>
      <vt:lpstr>3_Standarddesign</vt:lpstr>
      <vt:lpstr>Graph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 Augsburg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J. Mannhart</dc:creator>
  <cp:lastModifiedBy>Peter Lunkenheimer</cp:lastModifiedBy>
  <cp:revision>353</cp:revision>
  <cp:lastPrinted>2012-07-20T12:08:32Z</cp:lastPrinted>
  <dcterms:created xsi:type="dcterms:W3CDTF">2003-12-17T07:03:15Z</dcterms:created>
  <dcterms:modified xsi:type="dcterms:W3CDTF">2012-08-01T08:50:38Z</dcterms:modified>
</cp:coreProperties>
</file>